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1" r:id="rId3"/>
    <p:sldId id="279" r:id="rId4"/>
    <p:sldId id="281" r:id="rId5"/>
    <p:sldId id="283" r:id="rId6"/>
    <p:sldId id="280" r:id="rId7"/>
    <p:sldId id="284" r:id="rId8"/>
    <p:sldId id="257" r:id="rId9"/>
    <p:sldId id="292" r:id="rId10"/>
    <p:sldId id="293" r:id="rId11"/>
    <p:sldId id="294" r:id="rId12"/>
    <p:sldId id="295" r:id="rId13"/>
    <p:sldId id="296" r:id="rId14"/>
    <p:sldId id="29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462F"/>
    <a:srgbClr val="000000"/>
    <a:srgbClr val="D24726"/>
    <a:srgbClr val="F8CFB6"/>
    <a:srgbClr val="404040"/>
    <a:srgbClr val="FF9B45"/>
    <a:srgbClr val="F8CAB6"/>
    <a:srgbClr val="923922"/>
    <a:srgbClr val="F5F5F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241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12/27/2021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jpeg>
</file>

<file path=ppt/media/image12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12/27/2021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12/27/2021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RAČUNARSKA GEOMETRIJA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>
            <a:normAutofit/>
          </a:bodyPr>
          <a:lstStyle/>
          <a:p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ISTERIVAČI DUHOVA I DUHOVI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7" y="2148396"/>
            <a:ext cx="11215073" cy="3986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r>
              <a:rPr lang="en-US" sz="1600" dirty="0" err="1"/>
              <a:t>Grupa</a:t>
            </a:r>
            <a:r>
              <a:rPr lang="en-US" sz="1600" dirty="0"/>
              <a:t> od n </a:t>
            </a:r>
            <a:r>
              <a:rPr lang="en-US" sz="1600" dirty="0" err="1"/>
              <a:t>isterivača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se </a:t>
            </a:r>
            <a:r>
              <a:rPr lang="en-US" sz="1600" dirty="0" err="1"/>
              <a:t>bori</a:t>
            </a:r>
            <a:r>
              <a:rPr lang="en-US" sz="1600" dirty="0"/>
              <a:t> </a:t>
            </a:r>
            <a:r>
              <a:rPr lang="en-US" sz="1600" dirty="0" err="1"/>
              <a:t>sa</a:t>
            </a:r>
            <a:r>
              <a:rPr lang="en-US" sz="1600" dirty="0"/>
              <a:t> </a:t>
            </a:r>
            <a:r>
              <a:rPr lang="en-US" sz="1600" dirty="0" err="1"/>
              <a:t>duhovima</a:t>
            </a:r>
            <a:r>
              <a:rPr lang="en-US" sz="1600" dirty="0"/>
              <a:t>. </a:t>
            </a:r>
            <a:r>
              <a:rPr lang="en-US" sz="1600" dirty="0" err="1"/>
              <a:t>Svaki</a:t>
            </a:r>
            <a:r>
              <a:rPr lang="en-US" sz="1600" dirty="0"/>
              <a:t> </a:t>
            </a:r>
            <a:r>
              <a:rPr lang="en-US" sz="1600" dirty="0" err="1"/>
              <a:t>isterivač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</a:t>
            </a:r>
            <a:r>
              <a:rPr lang="en-US" sz="1600" dirty="0" err="1"/>
              <a:t>nosi</a:t>
            </a:r>
            <a:r>
              <a:rPr lang="en-US" sz="1600" dirty="0"/>
              <a:t> </a:t>
            </a:r>
            <a:r>
              <a:rPr lang="en-US" sz="1600" dirty="0" err="1"/>
              <a:t>protonski</a:t>
            </a:r>
            <a:r>
              <a:rPr lang="en-US" sz="1600" dirty="0"/>
              <a:t> </a:t>
            </a:r>
            <a:r>
              <a:rPr lang="en-US" sz="1600" dirty="0" err="1"/>
              <a:t>ranac</a:t>
            </a:r>
            <a:r>
              <a:rPr lang="en-US" sz="1600" dirty="0"/>
              <a:t>, koji </a:t>
            </a:r>
            <a:r>
              <a:rPr lang="en-US" sz="1600" dirty="0" err="1"/>
              <a:t>puca</a:t>
            </a:r>
            <a:r>
              <a:rPr lang="en-US" sz="1600" dirty="0"/>
              <a:t> u </a:t>
            </a:r>
            <a:r>
              <a:rPr lang="en-US" sz="1600" dirty="0" err="1"/>
              <a:t>smeru</a:t>
            </a:r>
            <a:r>
              <a:rPr lang="en-US" sz="1600" dirty="0"/>
              <a:t> ka </a:t>
            </a:r>
            <a:r>
              <a:rPr lang="en-US" sz="1600" dirty="0" err="1"/>
              <a:t>duhu</a:t>
            </a:r>
            <a:r>
              <a:rPr lang="en-US" sz="1600" dirty="0"/>
              <a:t>, </a:t>
            </a:r>
            <a:r>
              <a:rPr lang="en-US" sz="1600" dirty="0" err="1"/>
              <a:t>iskorenjujući</a:t>
            </a:r>
            <a:r>
              <a:rPr lang="en-US" sz="1600" dirty="0"/>
              <a:t> ga.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sz="1600" dirty="0" err="1"/>
              <a:t>Smer</a:t>
            </a:r>
            <a:r>
              <a:rPr lang="en-US" sz="1600" dirty="0"/>
              <a:t> ide </a:t>
            </a:r>
            <a:r>
              <a:rPr lang="en-US" sz="1600" dirty="0" err="1"/>
              <a:t>pravom</a:t>
            </a:r>
            <a:r>
              <a:rPr lang="en-US" sz="1600" dirty="0"/>
              <a:t> </a:t>
            </a:r>
            <a:r>
              <a:rPr lang="en-US" sz="1600" dirty="0" err="1"/>
              <a:t>linijom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prekida</a:t>
            </a:r>
            <a:r>
              <a:rPr lang="en-US" sz="1600" dirty="0"/>
              <a:t> se </a:t>
            </a:r>
            <a:r>
              <a:rPr lang="en-US" sz="1600" dirty="0" err="1"/>
              <a:t>kada</a:t>
            </a:r>
            <a:r>
              <a:rPr lang="en-US" sz="1600" dirty="0"/>
              <a:t> </a:t>
            </a:r>
            <a:r>
              <a:rPr lang="en-US" sz="1600" dirty="0" err="1"/>
              <a:t>udari</a:t>
            </a:r>
            <a:r>
              <a:rPr lang="en-US" sz="1600" dirty="0"/>
              <a:t> u </a:t>
            </a:r>
            <a:r>
              <a:rPr lang="en-US" sz="1600" dirty="0" err="1"/>
              <a:t>duha</a:t>
            </a:r>
            <a:r>
              <a:rPr lang="en-US" sz="1600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sz="1600" dirty="0" err="1"/>
              <a:t>Isterivači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se </a:t>
            </a:r>
            <a:r>
              <a:rPr lang="en-US" sz="1600" dirty="0" err="1"/>
              <a:t>odlučuju</a:t>
            </a:r>
            <a:r>
              <a:rPr lang="en-US" sz="1600" dirty="0"/>
              <a:t> o </a:t>
            </a:r>
            <a:r>
              <a:rPr lang="en-US" sz="1600" dirty="0" err="1"/>
              <a:t>sledećoj</a:t>
            </a:r>
            <a:r>
              <a:rPr lang="en-US" sz="1600" dirty="0"/>
              <a:t> </a:t>
            </a:r>
            <a:r>
              <a:rPr lang="en-US" sz="1600" dirty="0" err="1"/>
              <a:t>strategiji</a:t>
            </a:r>
            <a:r>
              <a:rPr lang="en-US" sz="1600" dirty="0"/>
              <a:t>: Oni </a:t>
            </a:r>
            <a:r>
              <a:rPr lang="en-US" sz="1600" dirty="0" err="1"/>
              <a:t>će</a:t>
            </a:r>
            <a:r>
              <a:rPr lang="en-US" sz="1600" dirty="0"/>
              <a:t> se </a:t>
            </a:r>
            <a:r>
              <a:rPr lang="en-US" sz="1600" dirty="0" err="1"/>
              <a:t>upariti</a:t>
            </a:r>
            <a:r>
              <a:rPr lang="en-US" sz="1600" dirty="0"/>
              <a:t> </a:t>
            </a:r>
            <a:r>
              <a:rPr lang="en-US" sz="1600" dirty="0" err="1"/>
              <a:t>sa</a:t>
            </a:r>
            <a:r>
              <a:rPr lang="en-US" sz="1600" dirty="0"/>
              <a:t> </a:t>
            </a:r>
            <a:r>
              <a:rPr lang="en-US" sz="1600" dirty="0" err="1"/>
              <a:t>duhovima</a:t>
            </a:r>
            <a:r>
              <a:rPr lang="en-US" sz="1600" dirty="0"/>
              <a:t>, </a:t>
            </a:r>
            <a:r>
              <a:rPr lang="en-US" sz="1600" dirty="0" err="1"/>
              <a:t>formirajući</a:t>
            </a:r>
            <a:r>
              <a:rPr lang="en-US" sz="1600" dirty="0"/>
              <a:t> </a:t>
            </a:r>
            <a:r>
              <a:rPr lang="en-US" sz="1600" dirty="0" err="1"/>
              <a:t>parove</a:t>
            </a:r>
            <a:r>
              <a:rPr lang="en-US" sz="1600" dirty="0"/>
              <a:t> </a:t>
            </a:r>
            <a:r>
              <a:rPr lang="en-US" sz="1600" dirty="0" err="1"/>
              <a:t>duhova-isterivača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, a </a:t>
            </a:r>
            <a:r>
              <a:rPr lang="en-US" sz="1600" dirty="0" err="1"/>
              <a:t>onda</a:t>
            </a:r>
            <a:r>
              <a:rPr lang="en-US" sz="1600" dirty="0"/>
              <a:t> </a:t>
            </a:r>
            <a:r>
              <a:rPr lang="en-US" sz="1600" dirty="0" err="1"/>
              <a:t>će</a:t>
            </a:r>
            <a:r>
              <a:rPr lang="en-US" sz="1600" dirty="0"/>
              <a:t> </a:t>
            </a:r>
            <a:r>
              <a:rPr lang="en-US" sz="1600" dirty="0" err="1"/>
              <a:t>istovremeno</a:t>
            </a:r>
            <a:r>
              <a:rPr lang="en-US" sz="1600" dirty="0"/>
              <a:t> </a:t>
            </a:r>
            <a:r>
              <a:rPr lang="en-US" sz="1600" dirty="0" err="1"/>
              <a:t>svaki</a:t>
            </a:r>
            <a:r>
              <a:rPr lang="en-US" sz="1600" dirty="0"/>
              <a:t> </a:t>
            </a:r>
            <a:r>
              <a:rPr lang="en-US" sz="1600" dirty="0" err="1"/>
              <a:t>isterivač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</a:t>
            </a:r>
            <a:r>
              <a:rPr lang="en-US" sz="1600" dirty="0" err="1"/>
              <a:t>pucati</a:t>
            </a:r>
            <a:r>
              <a:rPr lang="en-US" sz="1600" dirty="0"/>
              <a:t> u </a:t>
            </a:r>
            <a:r>
              <a:rPr lang="en-US" sz="1600" dirty="0" err="1"/>
              <a:t>smeru</a:t>
            </a:r>
            <a:r>
              <a:rPr lang="en-US" sz="1600" dirty="0"/>
              <a:t> </a:t>
            </a:r>
            <a:r>
              <a:rPr lang="en-US" sz="1600" dirty="0" err="1"/>
              <a:t>njegovog</a:t>
            </a:r>
            <a:r>
              <a:rPr lang="en-US" sz="1600" dirty="0"/>
              <a:t> </a:t>
            </a:r>
            <a:r>
              <a:rPr lang="en-US" sz="1600" dirty="0" err="1"/>
              <a:t>izabranog</a:t>
            </a:r>
            <a:r>
              <a:rPr lang="en-US" sz="1600" dirty="0"/>
              <a:t> </a:t>
            </a:r>
            <a:r>
              <a:rPr lang="en-US" sz="1600" dirty="0" err="1"/>
              <a:t>duha</a:t>
            </a:r>
            <a:r>
              <a:rPr lang="en-US" sz="1600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sz="1600" dirty="0" err="1"/>
              <a:t>Veoma</a:t>
            </a:r>
            <a:r>
              <a:rPr lang="en-US" sz="1600" dirty="0"/>
              <a:t> je </a:t>
            </a:r>
            <a:r>
              <a:rPr lang="en-US" sz="1600" dirty="0" err="1"/>
              <a:t>opasno</a:t>
            </a:r>
            <a:r>
              <a:rPr lang="en-US" sz="1600" dirty="0"/>
              <a:t> </a:t>
            </a:r>
            <a:r>
              <a:rPr lang="en-US" sz="1600" dirty="0" err="1"/>
              <a:t>pustiti</a:t>
            </a:r>
            <a:r>
              <a:rPr lang="en-US" sz="1600" dirty="0"/>
              <a:t> da se </a:t>
            </a:r>
            <a:r>
              <a:rPr lang="en-US" sz="1600" dirty="0" err="1"/>
              <a:t>zraci</a:t>
            </a:r>
            <a:r>
              <a:rPr lang="en-US" sz="1600" dirty="0"/>
              <a:t> </a:t>
            </a:r>
            <a:r>
              <a:rPr lang="en-US" sz="1600" dirty="0" err="1"/>
              <a:t>prepliću</a:t>
            </a:r>
            <a:r>
              <a:rPr lang="en-US" sz="1600" dirty="0"/>
              <a:t> (</a:t>
            </a:r>
            <a:r>
              <a:rPr lang="en-US" sz="1600" dirty="0" err="1"/>
              <a:t>ukrste</a:t>
            </a:r>
            <a:r>
              <a:rPr lang="en-US" sz="1600" dirty="0"/>
              <a:t>), </a:t>
            </a:r>
            <a:r>
              <a:rPr lang="en-US" sz="1600" dirty="0" err="1"/>
              <a:t>tako</a:t>
            </a:r>
            <a:r>
              <a:rPr lang="en-US" sz="1600" dirty="0"/>
              <a:t> da </a:t>
            </a:r>
            <a:r>
              <a:rPr lang="en-US" sz="1600" dirty="0" err="1"/>
              <a:t>isterivači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</a:t>
            </a:r>
            <a:r>
              <a:rPr lang="en-US" sz="1600" dirty="0" err="1"/>
              <a:t>moraju</a:t>
            </a:r>
            <a:r>
              <a:rPr lang="en-US" sz="1600" dirty="0"/>
              <a:t> da </a:t>
            </a:r>
            <a:r>
              <a:rPr lang="en-US" sz="1600" dirty="0" err="1"/>
              <a:t>izaberu</a:t>
            </a:r>
            <a:r>
              <a:rPr lang="en-US" sz="1600" dirty="0"/>
              <a:t> </a:t>
            </a:r>
            <a:r>
              <a:rPr lang="en-US" sz="1600" dirty="0" err="1"/>
              <a:t>parove</a:t>
            </a:r>
            <a:r>
              <a:rPr lang="en-US" sz="1600" dirty="0"/>
              <a:t> za </a:t>
            </a:r>
            <a:r>
              <a:rPr lang="en-US" sz="1600" dirty="0" err="1"/>
              <a:t>koje</a:t>
            </a:r>
            <a:r>
              <a:rPr lang="en-US" sz="1600" dirty="0"/>
              <a:t> se ne </a:t>
            </a:r>
            <a:r>
              <a:rPr lang="en-US" sz="1600" dirty="0" err="1"/>
              <a:t>dešava</a:t>
            </a:r>
            <a:r>
              <a:rPr lang="en-US" sz="1600" dirty="0"/>
              <a:t> </a:t>
            </a:r>
            <a:r>
              <a:rPr lang="en-US" sz="1600" dirty="0" err="1"/>
              <a:t>ukrštanje</a:t>
            </a:r>
            <a:r>
              <a:rPr lang="en-US" sz="1600" dirty="0"/>
              <a:t>.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sz="1600" dirty="0" err="1"/>
              <a:t>Pretpostavimo</a:t>
            </a:r>
            <a:r>
              <a:rPr lang="en-US" sz="1600" dirty="0"/>
              <a:t> da je </a:t>
            </a:r>
            <a:r>
              <a:rPr lang="en-US" sz="1600" dirty="0" err="1"/>
              <a:t>položaj</a:t>
            </a:r>
            <a:r>
              <a:rPr lang="en-US" sz="1600" dirty="0"/>
              <a:t> </a:t>
            </a:r>
            <a:r>
              <a:rPr lang="en-US" sz="1600" dirty="0" err="1"/>
              <a:t>svakog</a:t>
            </a:r>
            <a:r>
              <a:rPr lang="en-US" sz="1600" dirty="0"/>
              <a:t> </a:t>
            </a:r>
            <a:r>
              <a:rPr lang="en-US" sz="1600" dirty="0" err="1"/>
              <a:t>isterivača</a:t>
            </a:r>
            <a:r>
              <a:rPr lang="en-US" sz="1600" dirty="0"/>
              <a:t> </a:t>
            </a:r>
            <a:r>
              <a:rPr lang="en-US" sz="1600" dirty="0" err="1"/>
              <a:t>duhova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svakog</a:t>
            </a:r>
            <a:r>
              <a:rPr lang="en-US" sz="1600" dirty="0"/>
              <a:t> </a:t>
            </a:r>
            <a:r>
              <a:rPr lang="en-US" sz="1600" dirty="0" err="1"/>
              <a:t>duha</a:t>
            </a:r>
            <a:r>
              <a:rPr lang="en-US" sz="1600" dirty="0"/>
              <a:t> </a:t>
            </a:r>
            <a:r>
              <a:rPr lang="en-US" sz="1600" dirty="0" err="1"/>
              <a:t>fiksna</a:t>
            </a:r>
            <a:r>
              <a:rPr lang="en-US" sz="1600" dirty="0"/>
              <a:t> </a:t>
            </a:r>
            <a:r>
              <a:rPr lang="en-US" sz="1600" dirty="0" err="1"/>
              <a:t>tačka</a:t>
            </a:r>
            <a:r>
              <a:rPr lang="en-US" sz="1600" dirty="0"/>
              <a:t> u </a:t>
            </a:r>
            <a:r>
              <a:rPr lang="en-US" sz="1600" dirty="0" err="1"/>
              <a:t>ravni</a:t>
            </a:r>
            <a:r>
              <a:rPr lang="en-US" sz="1600" dirty="0"/>
              <a:t> </a:t>
            </a:r>
            <a:r>
              <a:rPr lang="en-US" sz="1600" dirty="0" err="1"/>
              <a:t>i</a:t>
            </a:r>
            <a:r>
              <a:rPr lang="en-US" sz="1600" dirty="0"/>
              <a:t> da </a:t>
            </a:r>
            <a:r>
              <a:rPr lang="en-US" sz="1600" dirty="0" err="1"/>
              <a:t>nijedna</a:t>
            </a:r>
            <a:r>
              <a:rPr lang="en-US" sz="1600" dirty="0"/>
              <a:t> tri </a:t>
            </a:r>
            <a:r>
              <a:rPr lang="en-US" sz="1600" dirty="0" err="1"/>
              <a:t>mesta</a:t>
            </a:r>
            <a:r>
              <a:rPr lang="en-US" sz="1600" dirty="0"/>
              <a:t> </a:t>
            </a:r>
            <a:r>
              <a:rPr lang="en-US" sz="1600" dirty="0" err="1"/>
              <a:t>nisu</a:t>
            </a:r>
            <a:r>
              <a:rPr lang="en-US" sz="1600" dirty="0"/>
              <a:t> </a:t>
            </a:r>
            <a:r>
              <a:rPr lang="en-US" sz="1600" dirty="0" err="1"/>
              <a:t>kolinearna</a:t>
            </a:r>
            <a:r>
              <a:rPr lang="en-US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44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ISTERIVAČI DUHOVA I DUHOVI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8" y="1472488"/>
            <a:ext cx="5702040" cy="45643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400" dirty="0" err="1"/>
              <a:t>Pretpostaviti</a:t>
            </a:r>
            <a:r>
              <a:rPr lang="en-US" sz="1400" dirty="0"/>
              <a:t> da </a:t>
            </a:r>
            <a:r>
              <a:rPr lang="en-US" sz="1400" dirty="0" err="1"/>
              <a:t>postoji</a:t>
            </a:r>
            <a:r>
              <a:rPr lang="en-US" sz="1400" dirty="0"/>
              <a:t> </a:t>
            </a:r>
            <a:r>
              <a:rPr lang="en-US" sz="1400" dirty="0" err="1"/>
              <a:t>linija</a:t>
            </a:r>
            <a:r>
              <a:rPr lang="en-US" sz="1400" dirty="0"/>
              <a:t> </a:t>
            </a:r>
            <a:r>
              <a:rPr lang="en-US" sz="1400" dirty="0" err="1"/>
              <a:t>koja</a:t>
            </a:r>
            <a:r>
              <a:rPr lang="en-US" sz="1400" dirty="0"/>
              <a:t> </a:t>
            </a:r>
            <a:r>
              <a:rPr lang="en-US" sz="1400" dirty="0" err="1"/>
              <a:t>prolazi</a:t>
            </a:r>
            <a:r>
              <a:rPr lang="en-US" sz="1400" dirty="0"/>
              <a:t> </a:t>
            </a:r>
            <a:r>
              <a:rPr lang="en-US" sz="1400" dirty="0" err="1"/>
              <a:t>kroz</a:t>
            </a:r>
            <a:r>
              <a:rPr lang="en-US" sz="1400" dirty="0"/>
              <a:t> </a:t>
            </a:r>
            <a:r>
              <a:rPr lang="en-US" sz="1400" dirty="0" err="1"/>
              <a:t>jednog</a:t>
            </a:r>
            <a:r>
              <a:rPr lang="en-US" sz="1400" dirty="0"/>
              <a:t> od </a:t>
            </a:r>
            <a:r>
              <a:rPr lang="en-US" sz="1400" dirty="0" err="1"/>
              <a:t>isterivača</a:t>
            </a:r>
            <a:r>
              <a:rPr lang="en-US" sz="1400" dirty="0"/>
              <a:t> </a:t>
            </a:r>
            <a:r>
              <a:rPr lang="en-US" sz="1400" dirty="0" err="1"/>
              <a:t>duhova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duha</a:t>
            </a:r>
            <a:r>
              <a:rPr lang="en-US" sz="1400" dirty="0"/>
              <a:t> </a:t>
            </a:r>
            <a:r>
              <a:rPr lang="en-US" sz="1400" dirty="0" err="1"/>
              <a:t>takav</a:t>
            </a:r>
            <a:r>
              <a:rPr lang="en-US" sz="1400" dirty="0"/>
              <a:t> da je </a:t>
            </a:r>
            <a:r>
              <a:rPr lang="en-US" sz="1400" dirty="0" err="1"/>
              <a:t>broj</a:t>
            </a:r>
            <a:r>
              <a:rPr lang="en-US" sz="1400" dirty="0"/>
              <a:t> </a:t>
            </a:r>
            <a:r>
              <a:rPr lang="en-US" sz="1400" dirty="0" err="1"/>
              <a:t>isterivača</a:t>
            </a:r>
            <a:r>
              <a:rPr lang="en-US" sz="1400" dirty="0"/>
              <a:t> </a:t>
            </a:r>
            <a:r>
              <a:rPr lang="en-US" sz="1400" dirty="0" err="1"/>
              <a:t>duhova</a:t>
            </a:r>
            <a:r>
              <a:rPr lang="en-US" sz="1400" dirty="0"/>
              <a:t> </a:t>
            </a:r>
            <a:r>
              <a:rPr lang="en-US" sz="1400" dirty="0" err="1"/>
              <a:t>sa</a:t>
            </a:r>
            <a:r>
              <a:rPr lang="en-US" sz="1400" dirty="0"/>
              <a:t> </a:t>
            </a:r>
            <a:r>
              <a:rPr lang="en-US" sz="1400" dirty="0" err="1"/>
              <a:t>jedne</a:t>
            </a:r>
            <a:r>
              <a:rPr lang="en-US" sz="1400" dirty="0"/>
              <a:t> </a:t>
            </a:r>
            <a:r>
              <a:rPr lang="en-US" sz="1400" dirty="0" err="1"/>
              <a:t>strane</a:t>
            </a:r>
            <a:r>
              <a:rPr lang="en-US" sz="1400" dirty="0"/>
              <a:t> </a:t>
            </a:r>
            <a:r>
              <a:rPr lang="en-US" sz="1400" dirty="0" err="1"/>
              <a:t>linije</a:t>
            </a:r>
            <a:r>
              <a:rPr lang="en-US" sz="1400" dirty="0"/>
              <a:t> </a:t>
            </a:r>
            <a:r>
              <a:rPr lang="en-US" sz="1400" dirty="0" err="1"/>
              <a:t>jednak</a:t>
            </a:r>
            <a:r>
              <a:rPr lang="en-US" sz="1400" dirty="0"/>
              <a:t> </a:t>
            </a:r>
            <a:r>
              <a:rPr lang="en-US" sz="1400" dirty="0" err="1"/>
              <a:t>broju</a:t>
            </a:r>
            <a:r>
              <a:rPr lang="en-US" sz="1400" dirty="0"/>
              <a:t> </a:t>
            </a:r>
            <a:r>
              <a:rPr lang="en-US" sz="1400" dirty="0" err="1"/>
              <a:t>duhova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istoj</a:t>
            </a:r>
            <a:r>
              <a:rPr lang="en-US" sz="1400" dirty="0"/>
              <a:t> </a:t>
            </a:r>
            <a:r>
              <a:rPr lang="en-US" sz="1400" dirty="0" err="1"/>
              <a:t>strani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/>
              <a:t>1. </a:t>
            </a:r>
            <a:r>
              <a:rPr lang="en-US" sz="1400" dirty="0" err="1"/>
              <a:t>Nađi</a:t>
            </a:r>
            <a:r>
              <a:rPr lang="en-US" sz="1400" dirty="0"/>
              <a:t> </a:t>
            </a:r>
            <a:r>
              <a:rPr lang="en-US" sz="1400" dirty="0" err="1"/>
              <a:t>donji</a:t>
            </a:r>
            <a:r>
              <a:rPr lang="en-US" sz="1400" dirty="0"/>
              <a:t>, </a:t>
            </a:r>
            <a:r>
              <a:rPr lang="en-US" sz="1400" dirty="0" err="1"/>
              <a:t>levi</a:t>
            </a:r>
            <a:r>
              <a:rPr lang="en-US" sz="1400" dirty="0"/>
              <a:t> deo </a:t>
            </a:r>
            <a:r>
              <a:rPr lang="en-US" sz="1400" dirty="0" err="1"/>
              <a:t>kao</a:t>
            </a:r>
            <a:r>
              <a:rPr lang="en-US" sz="1400" dirty="0"/>
              <a:t> u </a:t>
            </a:r>
            <a:r>
              <a:rPr lang="en-US" sz="1400" b="1" i="1" dirty="0" err="1">
                <a:solidFill>
                  <a:srgbClr val="DD462F"/>
                </a:solidFill>
              </a:rPr>
              <a:t>Grejamovom</a:t>
            </a:r>
            <a:r>
              <a:rPr lang="en-US" sz="1400" b="1" i="1" dirty="0">
                <a:solidFill>
                  <a:srgbClr val="DD462F"/>
                </a:solidFill>
              </a:rPr>
              <a:t> </a:t>
            </a:r>
            <a:r>
              <a:rPr lang="en-US" sz="1400" b="1" i="1" dirty="0" err="1">
                <a:solidFill>
                  <a:srgbClr val="DD462F"/>
                </a:solidFill>
              </a:rPr>
              <a:t>skeniranju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/>
              <a:t>2. </a:t>
            </a:r>
            <a:r>
              <a:rPr lang="en-US" sz="1400" dirty="0" err="1"/>
              <a:t>Sortirati</a:t>
            </a:r>
            <a:r>
              <a:rPr lang="en-US" sz="1400" dirty="0"/>
              <a:t> </a:t>
            </a:r>
            <a:r>
              <a:rPr lang="en-US" sz="1400" dirty="0" err="1"/>
              <a:t>preostale</a:t>
            </a:r>
            <a:r>
              <a:rPr lang="en-US" sz="1400" dirty="0"/>
              <a:t> </a:t>
            </a:r>
            <a:r>
              <a:rPr lang="en-US" sz="1400" dirty="0" err="1"/>
              <a:t>tačke</a:t>
            </a:r>
            <a:r>
              <a:rPr lang="en-US" sz="1400" dirty="0"/>
              <a:t> (pod </a:t>
            </a:r>
            <a:r>
              <a:rPr lang="en-US" sz="1400" dirty="0" err="1"/>
              <a:t>uglom</a:t>
            </a:r>
            <a:r>
              <a:rPr lang="en-US" sz="1400" dirty="0"/>
              <a:t>) u </a:t>
            </a:r>
            <a:r>
              <a:rPr lang="en-US" sz="1400" dirty="0" err="1"/>
              <a:t>odnosu</a:t>
            </a:r>
            <a:r>
              <a:rPr lang="en-US" sz="1400" dirty="0"/>
              <a:t> </a:t>
            </a:r>
            <a:r>
              <a:rPr lang="en-US" sz="1400" dirty="0" err="1"/>
              <a:t>na</a:t>
            </a:r>
            <a:r>
              <a:rPr lang="en-US" sz="1400" dirty="0"/>
              <a:t> </a:t>
            </a:r>
            <a:r>
              <a:rPr lang="en-US" sz="1400" dirty="0" err="1"/>
              <a:t>tu</a:t>
            </a:r>
            <a:r>
              <a:rPr lang="en-US" sz="1400" dirty="0"/>
              <a:t> </a:t>
            </a:r>
            <a:r>
              <a:rPr lang="en-US" sz="1400" dirty="0" err="1"/>
              <a:t>tačku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/>
              <a:t>3. </a:t>
            </a:r>
            <a:r>
              <a:rPr lang="en-US" sz="1400" dirty="0" err="1"/>
              <a:t>Pretpostaviti</a:t>
            </a:r>
            <a:r>
              <a:rPr lang="en-US" sz="1400" dirty="0"/>
              <a:t> da </a:t>
            </a:r>
            <a:r>
              <a:rPr lang="en-US" sz="1400" dirty="0" err="1"/>
              <a:t>donja</a:t>
            </a:r>
            <a:r>
              <a:rPr lang="en-US" sz="1400" dirty="0"/>
              <a:t>, leva </a:t>
            </a:r>
            <a:r>
              <a:rPr lang="en-US" sz="1400" dirty="0" err="1"/>
              <a:t>tačka</a:t>
            </a:r>
            <a:r>
              <a:rPr lang="en-US" sz="1400" dirty="0"/>
              <a:t> </a:t>
            </a:r>
            <a:r>
              <a:rPr lang="en-US" sz="1400" dirty="0" err="1"/>
              <a:t>predstavlja</a:t>
            </a:r>
            <a:r>
              <a:rPr lang="en-US" sz="1400" dirty="0"/>
              <a:t> </a:t>
            </a:r>
            <a:r>
              <a:rPr lang="en-US" sz="1400" dirty="0" err="1"/>
              <a:t>isterivača</a:t>
            </a:r>
            <a:r>
              <a:rPr lang="en-US" sz="1400" dirty="0"/>
              <a:t> </a:t>
            </a:r>
            <a:r>
              <a:rPr lang="en-US" sz="1400" dirty="0" err="1"/>
              <a:t>duha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/>
              <a:t>4. </a:t>
            </a:r>
            <a:r>
              <a:rPr lang="en-US" sz="1400" dirty="0" err="1"/>
              <a:t>Proći</a:t>
            </a:r>
            <a:r>
              <a:rPr lang="en-US" sz="1400" dirty="0"/>
              <a:t> </a:t>
            </a:r>
            <a:r>
              <a:rPr lang="en-US" sz="1400" dirty="0" err="1"/>
              <a:t>kroz</a:t>
            </a:r>
            <a:r>
              <a:rPr lang="en-US" sz="1400" dirty="0"/>
              <a:t> </a:t>
            </a:r>
            <a:r>
              <a:rPr lang="en-US" sz="1400" dirty="0" err="1"/>
              <a:t>sortirane</a:t>
            </a:r>
            <a:r>
              <a:rPr lang="en-US" sz="1400" dirty="0"/>
              <a:t> </a:t>
            </a:r>
            <a:r>
              <a:rPr lang="en-US" sz="1400" dirty="0" err="1"/>
              <a:t>tačke</a:t>
            </a:r>
            <a:r>
              <a:rPr lang="en-US" sz="1400" dirty="0"/>
              <a:t> </a:t>
            </a:r>
            <a:r>
              <a:rPr lang="en-US" sz="1400" dirty="0" err="1"/>
              <a:t>tako</a:t>
            </a:r>
            <a:r>
              <a:rPr lang="en-US" sz="1400" dirty="0"/>
              <a:t> </a:t>
            </a:r>
            <a:r>
              <a:rPr lang="en-US" sz="1400" dirty="0" err="1"/>
              <a:t>što</a:t>
            </a:r>
            <a:r>
              <a:rPr lang="en-US" sz="1400" dirty="0"/>
              <a:t> se </a:t>
            </a:r>
            <a:r>
              <a:rPr lang="en-US" sz="1400" dirty="0" err="1"/>
              <a:t>povećati</a:t>
            </a:r>
            <a:r>
              <a:rPr lang="en-US" sz="1400" dirty="0"/>
              <a:t> </a:t>
            </a:r>
            <a:r>
              <a:rPr lang="en-US" sz="1400" dirty="0" err="1"/>
              <a:t>ugao</a:t>
            </a:r>
            <a:r>
              <a:rPr lang="en-US" sz="1400" dirty="0"/>
              <a:t>,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obavezno</a:t>
            </a:r>
            <a:r>
              <a:rPr lang="en-US" sz="1400" dirty="0"/>
              <a:t> </a:t>
            </a:r>
            <a:r>
              <a:rPr lang="en-US" sz="1400" dirty="0" err="1"/>
              <a:t>pratiti</a:t>
            </a:r>
            <a:r>
              <a:rPr lang="en-US" sz="1400" dirty="0"/>
              <a:t> </a:t>
            </a:r>
            <a:r>
              <a:rPr lang="en-US" sz="1400" dirty="0" err="1"/>
              <a:t>razliku</a:t>
            </a:r>
            <a:r>
              <a:rPr lang="en-US" sz="1400" dirty="0"/>
              <a:t> </a:t>
            </a:r>
            <a:r>
              <a:rPr lang="en-US" sz="1400" dirty="0" err="1"/>
              <a:t>između</a:t>
            </a:r>
            <a:r>
              <a:rPr lang="en-US" sz="1400" dirty="0"/>
              <a:t> </a:t>
            </a:r>
            <a:r>
              <a:rPr lang="en-US" sz="1400" dirty="0" err="1"/>
              <a:t>broja</a:t>
            </a:r>
            <a:r>
              <a:rPr lang="en-US" sz="1400" dirty="0"/>
              <a:t> </a:t>
            </a:r>
            <a:r>
              <a:rPr lang="en-US" sz="1400" dirty="0" err="1"/>
              <a:t>posećenih</a:t>
            </a:r>
            <a:r>
              <a:rPr lang="en-US" sz="1400" dirty="0"/>
              <a:t> </a:t>
            </a:r>
            <a:r>
              <a:rPr lang="en-US" sz="1400" dirty="0" err="1"/>
              <a:t>isterivača</a:t>
            </a:r>
            <a:r>
              <a:rPr lang="en-US" sz="1400" dirty="0"/>
              <a:t> </a:t>
            </a:r>
            <a:r>
              <a:rPr lang="en-US" sz="1400" dirty="0" err="1"/>
              <a:t>duhova</a:t>
            </a:r>
            <a:r>
              <a:rPr lang="en-US" sz="1400" dirty="0"/>
              <a:t>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duhova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/>
              <a:t>5. </a:t>
            </a:r>
            <a:r>
              <a:rPr lang="en-US" sz="1400" dirty="0" err="1"/>
              <a:t>Stati</a:t>
            </a:r>
            <a:r>
              <a:rPr lang="en-US" sz="1400" dirty="0"/>
              <a:t> </a:t>
            </a:r>
            <a:r>
              <a:rPr lang="en-US" sz="1400" dirty="0" err="1"/>
              <a:t>kada</a:t>
            </a:r>
            <a:r>
              <a:rPr lang="en-US" sz="1400" dirty="0"/>
              <a:t> je </a:t>
            </a:r>
            <a:r>
              <a:rPr lang="en-US" sz="1400" b="1" dirty="0" err="1">
                <a:solidFill>
                  <a:srgbClr val="DD462F"/>
                </a:solidFill>
              </a:rPr>
              <a:t>razlika</a:t>
            </a:r>
            <a:r>
              <a:rPr lang="en-US" sz="1400" b="1" dirty="0">
                <a:solidFill>
                  <a:srgbClr val="DD462F"/>
                </a:solidFill>
              </a:rPr>
              <a:t> -1</a:t>
            </a:r>
            <a:r>
              <a:rPr lang="en-US" sz="1400" dirty="0"/>
              <a:t>, </a:t>
            </a:r>
            <a:r>
              <a:rPr lang="en-US" sz="1400" dirty="0" err="1"/>
              <a:t>i</a:t>
            </a:r>
            <a:r>
              <a:rPr lang="en-US" sz="1400" dirty="0"/>
              <a:t> </a:t>
            </a:r>
            <a:r>
              <a:rPr lang="en-US" sz="1400" dirty="0" err="1"/>
              <a:t>povezati</a:t>
            </a:r>
            <a:r>
              <a:rPr lang="en-US" sz="1400" dirty="0"/>
              <a:t> </a:t>
            </a:r>
            <a:r>
              <a:rPr lang="en-US" sz="1400" dirty="0" err="1"/>
              <a:t>tačku</a:t>
            </a:r>
            <a:r>
              <a:rPr lang="en-US" sz="1400" dirty="0"/>
              <a:t> </a:t>
            </a:r>
            <a:r>
              <a:rPr lang="en-US" sz="1400" dirty="0" err="1"/>
              <a:t>sa</a:t>
            </a:r>
            <a:r>
              <a:rPr lang="en-US" sz="1400" dirty="0"/>
              <a:t> </a:t>
            </a:r>
            <a:r>
              <a:rPr lang="en-US" sz="1400" dirty="0" err="1"/>
              <a:t>donjom</a:t>
            </a:r>
            <a:r>
              <a:rPr lang="en-US" sz="1400" dirty="0"/>
              <a:t>, </a:t>
            </a:r>
            <a:r>
              <a:rPr lang="en-US" sz="1400" dirty="0" err="1"/>
              <a:t>krajnje</a:t>
            </a:r>
            <a:r>
              <a:rPr lang="en-US" sz="1400" dirty="0"/>
              <a:t> </a:t>
            </a:r>
            <a:r>
              <a:rPr lang="en-US" sz="1400" dirty="0" err="1"/>
              <a:t>levom</a:t>
            </a:r>
            <a:r>
              <a:rPr lang="en-US" sz="1400" dirty="0"/>
              <a:t> </a:t>
            </a:r>
            <a:r>
              <a:rPr lang="en-US" sz="1400" dirty="0" err="1"/>
              <a:t>tačkom</a:t>
            </a:r>
            <a:r>
              <a:rPr lang="en-US" sz="14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400" dirty="0" err="1"/>
              <a:t>Vreme</a:t>
            </a:r>
            <a:r>
              <a:rPr lang="en-US" sz="1400" dirty="0"/>
              <a:t> </a:t>
            </a:r>
            <a:r>
              <a:rPr lang="en-US" sz="1400" dirty="0" err="1"/>
              <a:t>izvršavanja</a:t>
            </a:r>
            <a:r>
              <a:rPr lang="en-US" sz="1400" dirty="0"/>
              <a:t> </a:t>
            </a:r>
            <a:r>
              <a:rPr lang="en-US" sz="1400" dirty="0" err="1"/>
              <a:t>najviše</a:t>
            </a:r>
            <a:r>
              <a:rPr lang="en-US" sz="1400" dirty="0"/>
              <a:t> </a:t>
            </a:r>
            <a:r>
              <a:rPr lang="en-US" sz="1400" dirty="0" err="1"/>
              <a:t>zavisi</a:t>
            </a:r>
            <a:r>
              <a:rPr lang="en-US" sz="1400" dirty="0"/>
              <a:t> od </a:t>
            </a:r>
            <a:r>
              <a:rPr lang="en-US" sz="1400" dirty="0" err="1"/>
              <a:t>sortiranja</a:t>
            </a:r>
            <a:r>
              <a:rPr lang="en-US" sz="1400" dirty="0"/>
              <a:t> </a:t>
            </a:r>
            <a:r>
              <a:rPr lang="en-US" sz="1400" dirty="0" err="1"/>
              <a:t>koje</a:t>
            </a:r>
            <a:r>
              <a:rPr lang="en-US" sz="1400" dirty="0"/>
              <a:t> je </a:t>
            </a:r>
            <a:r>
              <a:rPr lang="en-US" sz="1400" b="1" dirty="0">
                <a:solidFill>
                  <a:srgbClr val="DD462F"/>
                </a:solidFill>
              </a:rPr>
              <a:t>O(n </a:t>
            </a:r>
            <a:r>
              <a:rPr lang="en-US" sz="1400" b="1" dirty="0" err="1">
                <a:solidFill>
                  <a:srgbClr val="DD462F"/>
                </a:solidFill>
              </a:rPr>
              <a:t>logn</a:t>
            </a:r>
            <a:r>
              <a:rPr lang="en-US" sz="1400" b="1" dirty="0">
                <a:solidFill>
                  <a:srgbClr val="DD462F"/>
                </a:solidFill>
              </a:rPr>
              <a:t>)</a:t>
            </a:r>
            <a:r>
              <a:rPr lang="en-US" sz="1400" b="1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8C34BD-D5DA-4DE5-8BB0-5D07573862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09" r="3148"/>
          <a:stretch/>
        </p:blipFill>
        <p:spPr>
          <a:xfrm>
            <a:off x="6356412" y="2308578"/>
            <a:ext cx="5197033" cy="316571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84840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ODABIR (SKUPLJANJE) ŠTAPIĆA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7" y="2148396"/>
            <a:ext cx="11215073" cy="3986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endParaRPr lang="en-US" sz="1600" dirty="0"/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AE8ABA26-16A4-4A41-85A9-464C24E690E7}"/>
              </a:ext>
            </a:extLst>
          </p:cNvPr>
          <p:cNvSpPr txBox="1">
            <a:spLocks/>
          </p:cNvSpPr>
          <p:nvPr/>
        </p:nvSpPr>
        <p:spPr>
          <a:xfrm>
            <a:off x="521207" y="2059351"/>
            <a:ext cx="5702040" cy="3986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Profesor</a:t>
            </a:r>
            <a:r>
              <a:rPr lang="en-US" sz="1500" dirty="0"/>
              <a:t> Charon </a:t>
            </a:r>
            <a:r>
              <a:rPr lang="en-US" sz="1500" dirty="0" err="1"/>
              <a:t>ima</a:t>
            </a:r>
            <a:r>
              <a:rPr lang="en-US" sz="1500" dirty="0"/>
              <a:t> </a:t>
            </a:r>
            <a:r>
              <a:rPr lang="en-US" sz="1500" dirty="0" err="1"/>
              <a:t>komplet</a:t>
            </a:r>
            <a:r>
              <a:rPr lang="en-US" sz="1500" dirty="0"/>
              <a:t> od n </a:t>
            </a:r>
            <a:r>
              <a:rPr lang="en-US" sz="1500" dirty="0" err="1"/>
              <a:t>štapova</a:t>
            </a:r>
            <a:r>
              <a:rPr lang="en-US" sz="1500" dirty="0"/>
              <a:t>, koji </a:t>
            </a:r>
            <a:r>
              <a:rPr lang="en-US" sz="1500" dirty="0" err="1"/>
              <a:t>su</a:t>
            </a:r>
            <a:r>
              <a:rPr lang="en-US" sz="1500" dirty="0"/>
              <a:t> </a:t>
            </a:r>
            <a:r>
              <a:rPr lang="en-US" sz="1500" dirty="0" err="1"/>
              <a:t>nagomilani</a:t>
            </a:r>
            <a:r>
              <a:rPr lang="en-US" sz="1500" dirty="0"/>
              <a:t> u </a:t>
            </a:r>
            <a:r>
              <a:rPr lang="en-US" sz="1500" dirty="0" err="1"/>
              <a:t>nekoj</a:t>
            </a:r>
            <a:r>
              <a:rPr lang="en-US" sz="1500" dirty="0"/>
              <a:t> </a:t>
            </a:r>
            <a:r>
              <a:rPr lang="en-US" sz="1500" dirty="0" err="1"/>
              <a:t>konfiguraciji</a:t>
            </a:r>
            <a:r>
              <a:rPr lang="en-US" sz="1500" dirty="0"/>
              <a:t> (</a:t>
            </a:r>
            <a:r>
              <a:rPr lang="en-US" sz="1500" dirty="0" err="1"/>
              <a:t>najčešće</a:t>
            </a:r>
            <a:r>
              <a:rPr lang="en-US" sz="1500" dirty="0"/>
              <a:t> </a:t>
            </a:r>
            <a:r>
              <a:rPr lang="en-US" sz="1500" dirty="0" err="1"/>
              <a:t>nasumično</a:t>
            </a:r>
            <a:r>
              <a:rPr lang="en-US" sz="1500" dirty="0"/>
              <a:t>).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Svaki</a:t>
            </a:r>
            <a:r>
              <a:rPr lang="en-US" sz="1500" dirty="0"/>
              <a:t> </a:t>
            </a:r>
            <a:r>
              <a:rPr lang="en-US" sz="1500" dirty="0" err="1"/>
              <a:t>štap</a:t>
            </a:r>
            <a:r>
              <a:rPr lang="en-US" sz="1500" dirty="0"/>
              <a:t> je </a:t>
            </a:r>
            <a:r>
              <a:rPr lang="en-US" sz="1500" dirty="0" err="1"/>
              <a:t>određen</a:t>
            </a:r>
            <a:r>
              <a:rPr lang="en-US" sz="1500" dirty="0"/>
              <a:t> </a:t>
            </a:r>
            <a:r>
              <a:rPr lang="en-US" sz="1500" dirty="0" err="1"/>
              <a:t>krajnjim</a:t>
            </a:r>
            <a:r>
              <a:rPr lang="en-US" sz="1500" dirty="0"/>
              <a:t> </a:t>
            </a:r>
            <a:r>
              <a:rPr lang="en-US" sz="1500" dirty="0" err="1"/>
              <a:t>tačkama</a:t>
            </a:r>
            <a:r>
              <a:rPr lang="en-US" sz="1500" dirty="0"/>
              <a:t>, a </a:t>
            </a:r>
            <a:r>
              <a:rPr lang="en-US" sz="1500" dirty="0" err="1"/>
              <a:t>svaka</a:t>
            </a:r>
            <a:r>
              <a:rPr lang="en-US" sz="1500" dirty="0"/>
              <a:t> </a:t>
            </a:r>
            <a:r>
              <a:rPr lang="en-US" sz="1500" dirty="0" err="1"/>
              <a:t>krajnja</a:t>
            </a:r>
            <a:r>
              <a:rPr lang="en-US" sz="1500" dirty="0"/>
              <a:t> </a:t>
            </a:r>
            <a:r>
              <a:rPr lang="en-US" sz="1500" dirty="0" err="1"/>
              <a:t>tačka</a:t>
            </a:r>
            <a:r>
              <a:rPr lang="en-US" sz="1500" dirty="0"/>
              <a:t> je </a:t>
            </a:r>
            <a:r>
              <a:rPr lang="en-US" sz="1500" dirty="0" err="1"/>
              <a:t>uređena</a:t>
            </a:r>
            <a:r>
              <a:rPr lang="en-US" sz="1500" dirty="0"/>
              <a:t> </a:t>
            </a:r>
            <a:r>
              <a:rPr lang="en-US" sz="1500" dirty="0" err="1"/>
              <a:t>kao</a:t>
            </a:r>
            <a:r>
              <a:rPr lang="en-US" sz="1500" dirty="0"/>
              <a:t> </a:t>
            </a:r>
            <a:r>
              <a:rPr lang="en-US" sz="1500" dirty="0" err="1"/>
              <a:t>trostruka</a:t>
            </a:r>
            <a:r>
              <a:rPr lang="en-US" sz="1500" dirty="0"/>
              <a:t> n-</a:t>
            </a:r>
            <a:r>
              <a:rPr lang="en-US" sz="1500" dirty="0" err="1"/>
              <a:t>torka</a:t>
            </a:r>
            <a:r>
              <a:rPr lang="en-US" sz="1500" dirty="0"/>
              <a:t> (n = 3) I data </a:t>
            </a:r>
            <a:r>
              <a:rPr lang="en-US" sz="1500" dirty="0" err="1"/>
              <a:t>kao</a:t>
            </a:r>
            <a:r>
              <a:rPr lang="en-US" sz="1500" dirty="0"/>
              <a:t> </a:t>
            </a:r>
            <a:r>
              <a:rPr lang="en-US" sz="1500" dirty="0" err="1"/>
              <a:t>uređen</a:t>
            </a:r>
            <a:r>
              <a:rPr lang="en-US" sz="1500" dirty="0"/>
              <a:t> par (</a:t>
            </a:r>
            <a:r>
              <a:rPr lang="en-US" sz="1500" dirty="0" err="1"/>
              <a:t>x,y,z</a:t>
            </a:r>
            <a:r>
              <a:rPr lang="en-US" sz="1500" dirty="0"/>
              <a:t>).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Nijedan</a:t>
            </a:r>
            <a:r>
              <a:rPr lang="en-US" sz="1500" dirty="0"/>
              <a:t> </a:t>
            </a:r>
            <a:r>
              <a:rPr lang="en-US" sz="1500" dirty="0" err="1"/>
              <a:t>štap</a:t>
            </a:r>
            <a:r>
              <a:rPr lang="en-US" sz="1500" dirty="0"/>
              <a:t> </a:t>
            </a:r>
            <a:r>
              <a:rPr lang="en-US" sz="1500" dirty="0" err="1"/>
              <a:t>nije</a:t>
            </a:r>
            <a:r>
              <a:rPr lang="en-US" sz="1500" dirty="0"/>
              <a:t> </a:t>
            </a:r>
            <a:r>
              <a:rPr lang="en-US" sz="1500" dirty="0" err="1"/>
              <a:t>vertikalan</a:t>
            </a:r>
            <a:r>
              <a:rPr lang="en-US" sz="1500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Cilj</a:t>
            </a:r>
            <a:r>
              <a:rPr lang="en-US" sz="1500" dirty="0"/>
              <a:t> je </a:t>
            </a:r>
            <a:r>
              <a:rPr lang="en-US" sz="1500" dirty="0" err="1"/>
              <a:t>pokupiti</a:t>
            </a:r>
            <a:r>
              <a:rPr lang="en-US" sz="1500" dirty="0"/>
              <a:t> </a:t>
            </a:r>
            <a:r>
              <a:rPr lang="en-US" sz="1500" dirty="0" err="1"/>
              <a:t>sve</a:t>
            </a:r>
            <a:r>
              <a:rPr lang="en-US" sz="1500" dirty="0"/>
              <a:t> </a:t>
            </a:r>
            <a:r>
              <a:rPr lang="en-US" sz="1500" dirty="0" err="1"/>
              <a:t>štapiće</a:t>
            </a:r>
            <a:r>
              <a:rPr lang="en-US" sz="1500" dirty="0"/>
              <a:t>, </a:t>
            </a:r>
            <a:r>
              <a:rPr lang="en-US" sz="1500" dirty="0" err="1"/>
              <a:t>uzimajući</a:t>
            </a:r>
            <a:r>
              <a:rPr lang="en-US" sz="1500" dirty="0"/>
              <a:t> </a:t>
            </a:r>
            <a:r>
              <a:rPr lang="en-US" sz="1500" dirty="0" err="1"/>
              <a:t>jedan</a:t>
            </a:r>
            <a:r>
              <a:rPr lang="en-US" sz="1500" dirty="0"/>
              <a:t> po </a:t>
            </a:r>
            <a:r>
              <a:rPr lang="en-US" sz="1500" dirty="0" err="1"/>
              <a:t>jedan</a:t>
            </a:r>
            <a:r>
              <a:rPr lang="en-US" sz="1500" dirty="0"/>
              <a:t> pod </a:t>
            </a:r>
            <a:r>
              <a:rPr lang="en-US" sz="1500" dirty="0" err="1"/>
              <a:t>uslovom</a:t>
            </a:r>
            <a:r>
              <a:rPr lang="en-US" sz="1500" dirty="0"/>
              <a:t> da </a:t>
            </a:r>
            <a:r>
              <a:rPr lang="en-US" sz="1500" dirty="0" err="1"/>
              <a:t>štap</a:t>
            </a:r>
            <a:r>
              <a:rPr lang="en-US" sz="1500" dirty="0"/>
              <a:t> koji se </a:t>
            </a:r>
            <a:r>
              <a:rPr lang="en-US" sz="1500" dirty="0" err="1"/>
              <a:t>podiže</a:t>
            </a:r>
            <a:r>
              <a:rPr lang="en-US" sz="1500" dirty="0"/>
              <a:t> (</a:t>
            </a:r>
            <a:r>
              <a:rPr lang="en-US" sz="1500" dirty="0" err="1"/>
              <a:t>bira</a:t>
            </a:r>
            <a:r>
              <a:rPr lang="en-US" sz="1500" dirty="0"/>
              <a:t>) </a:t>
            </a:r>
            <a:r>
              <a:rPr lang="en-US" sz="1500" dirty="0" err="1"/>
              <a:t>na</a:t>
            </a:r>
            <a:r>
              <a:rPr lang="en-US" sz="1500" dirty="0"/>
              <a:t> </a:t>
            </a:r>
            <a:r>
              <a:rPr lang="en-US" sz="1500" dirty="0" err="1"/>
              <a:t>sebi</a:t>
            </a:r>
            <a:r>
              <a:rPr lang="en-US" sz="1500" dirty="0"/>
              <a:t> </a:t>
            </a:r>
            <a:r>
              <a:rPr lang="en-US" sz="1500" dirty="0" err="1"/>
              <a:t>nema</a:t>
            </a:r>
            <a:r>
              <a:rPr lang="en-US" sz="1500" dirty="0"/>
              <a:t> </a:t>
            </a:r>
            <a:r>
              <a:rPr lang="en-US" sz="1500" dirty="0" err="1"/>
              <a:t>nijednog</a:t>
            </a:r>
            <a:r>
              <a:rPr lang="en-US" sz="1500" dirty="0"/>
              <a:t> </a:t>
            </a:r>
            <a:r>
              <a:rPr lang="en-US" sz="1500" dirty="0" err="1"/>
              <a:t>drugog</a:t>
            </a:r>
            <a:r>
              <a:rPr lang="en-US" sz="1500" dirty="0"/>
              <a:t> </a:t>
            </a:r>
            <a:r>
              <a:rPr lang="en-US" sz="1500" dirty="0" err="1"/>
              <a:t>štapa</a:t>
            </a:r>
            <a:r>
              <a:rPr lang="en-US" sz="1500" dirty="0"/>
              <a:t> (</a:t>
            </a:r>
            <a:r>
              <a:rPr lang="en-US" sz="1500" dirty="0" err="1"/>
              <a:t>štap</a:t>
            </a:r>
            <a:r>
              <a:rPr lang="en-US" sz="1500" dirty="0"/>
              <a:t> koji ga </a:t>
            </a:r>
            <a:r>
              <a:rPr lang="en-US" sz="1500" dirty="0" err="1"/>
              <a:t>prekriva</a:t>
            </a:r>
            <a:r>
              <a:rPr lang="en-US" sz="1500" dirty="0"/>
              <a:t>).</a:t>
            </a:r>
          </a:p>
        </p:txBody>
      </p:sp>
      <p:pic>
        <p:nvPicPr>
          <p:cNvPr id="1026" name="Picture 2" descr="Pin on Birthday cake sari 7yo">
            <a:extLst>
              <a:ext uri="{FF2B5EF4-FFF2-40B4-BE49-F238E27FC236}">
                <a16:creationId xmlns:a16="http://schemas.microsoft.com/office/drawing/2014/main" id="{6C5C9A99-7226-4F1A-BFE6-2DCFED53AA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836"/>
          <a:stretch/>
        </p:blipFill>
        <p:spPr bwMode="auto">
          <a:xfrm>
            <a:off x="7611390" y="1481365"/>
            <a:ext cx="3804372" cy="4653371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03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ODABIR (SKUPLJANJE) ŠTAPIĆA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7" y="2148396"/>
            <a:ext cx="11215073" cy="3986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endParaRPr lang="en-US" sz="1600" dirty="0"/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AE8ABA26-16A4-4A41-85A9-464C24E690E7}"/>
              </a:ext>
            </a:extLst>
          </p:cNvPr>
          <p:cNvSpPr txBox="1">
            <a:spLocks/>
          </p:cNvSpPr>
          <p:nvPr/>
        </p:nvSpPr>
        <p:spPr>
          <a:xfrm>
            <a:off x="521207" y="1459833"/>
            <a:ext cx="5702040" cy="45858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Kako</a:t>
            </a:r>
            <a:r>
              <a:rPr lang="en-US" sz="1500" dirty="0"/>
              <a:t> bi se </a:t>
            </a:r>
            <a:r>
              <a:rPr lang="en-US" sz="1500" dirty="0" err="1"/>
              <a:t>ovaj</a:t>
            </a:r>
            <a:r>
              <a:rPr lang="en-US" sz="1500" dirty="0"/>
              <a:t> problem </a:t>
            </a:r>
            <a:r>
              <a:rPr lang="en-US" sz="1500" dirty="0" err="1"/>
              <a:t>rešio</a:t>
            </a:r>
            <a:r>
              <a:rPr lang="en-US" sz="1500" dirty="0"/>
              <a:t> </a:t>
            </a:r>
            <a:r>
              <a:rPr lang="en-US" sz="1500" dirty="0" err="1"/>
              <a:t>potrebno</a:t>
            </a:r>
            <a:r>
              <a:rPr lang="en-US" sz="1500" dirty="0"/>
              <a:t> je </a:t>
            </a:r>
            <a:r>
              <a:rPr lang="en-US" sz="1500" dirty="0" err="1"/>
              <a:t>koristiti</a:t>
            </a:r>
            <a:r>
              <a:rPr lang="en-US" sz="1500" dirty="0"/>
              <a:t> </a:t>
            </a:r>
            <a:r>
              <a:rPr lang="en-US" sz="1500" b="1" dirty="0" err="1">
                <a:solidFill>
                  <a:srgbClr val="DD462F"/>
                </a:solidFill>
              </a:rPr>
              <a:t>segmenut</a:t>
            </a:r>
            <a:r>
              <a:rPr lang="en-US" sz="1500" b="1" dirty="0">
                <a:solidFill>
                  <a:srgbClr val="DD462F"/>
                </a:solidFill>
              </a:rPr>
              <a:t> </a:t>
            </a:r>
            <a:r>
              <a:rPr lang="en-US" sz="1500" b="1" dirty="0" err="1">
                <a:solidFill>
                  <a:srgbClr val="DD462F"/>
                </a:solidFill>
              </a:rPr>
              <a:t>intersekciju</a:t>
            </a:r>
            <a:r>
              <a:rPr lang="en-US" sz="1500" b="1" dirty="0">
                <a:solidFill>
                  <a:srgbClr val="DD462F"/>
                </a:solidFill>
              </a:rPr>
              <a:t> </a:t>
            </a:r>
            <a:r>
              <a:rPr lang="en-US" sz="1500" dirty="0">
                <a:solidFill>
                  <a:srgbClr val="000000"/>
                </a:solidFill>
              </a:rPr>
              <a:t>u 2D </a:t>
            </a:r>
            <a:r>
              <a:rPr lang="en-US" sz="1500" dirty="0" err="1">
                <a:solidFill>
                  <a:srgbClr val="000000"/>
                </a:solidFill>
              </a:rPr>
              <a:t>prostoru</a:t>
            </a:r>
            <a:r>
              <a:rPr lang="en-US" sz="150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>
                <a:solidFill>
                  <a:srgbClr val="000000"/>
                </a:solidFill>
              </a:rPr>
              <a:t>Potrebna</a:t>
            </a:r>
            <a:r>
              <a:rPr lang="en-US" sz="1500" dirty="0">
                <a:solidFill>
                  <a:srgbClr val="000000"/>
                </a:solidFill>
              </a:rPr>
              <a:t> je </a:t>
            </a:r>
            <a:r>
              <a:rPr lang="en-US" sz="1500" dirty="0" err="1">
                <a:solidFill>
                  <a:srgbClr val="000000"/>
                </a:solidFill>
              </a:rPr>
              <a:t>izvršiti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proveru</a:t>
            </a:r>
            <a:r>
              <a:rPr lang="en-US" sz="1500" dirty="0">
                <a:solidFill>
                  <a:srgbClr val="000000"/>
                </a:solidFill>
              </a:rPr>
              <a:t> da li je </a:t>
            </a:r>
            <a:r>
              <a:rPr lang="en-US" sz="1500" dirty="0" err="1">
                <a:solidFill>
                  <a:srgbClr val="000000"/>
                </a:solidFill>
              </a:rPr>
              <a:t>jedan</a:t>
            </a:r>
            <a:r>
              <a:rPr lang="en-US" sz="1500" dirty="0">
                <a:solidFill>
                  <a:srgbClr val="000000"/>
                </a:solidFill>
              </a:rPr>
              <a:t> segment </a:t>
            </a:r>
            <a:r>
              <a:rPr lang="en-US" sz="1500" dirty="0" err="1">
                <a:solidFill>
                  <a:srgbClr val="000000"/>
                </a:solidFill>
              </a:rPr>
              <a:t>iznad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drugog</a:t>
            </a:r>
            <a:r>
              <a:rPr lang="en-US" sz="150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>
                <a:solidFill>
                  <a:srgbClr val="000000"/>
                </a:solidFill>
              </a:rPr>
              <a:t>Takva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provera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ekvivaletna</a:t>
            </a:r>
            <a:r>
              <a:rPr lang="en-US" sz="1500" dirty="0">
                <a:solidFill>
                  <a:srgbClr val="000000"/>
                </a:solidFill>
              </a:rPr>
              <a:t> je </a:t>
            </a:r>
            <a:r>
              <a:rPr lang="en-US" sz="1500" dirty="0" err="1">
                <a:solidFill>
                  <a:srgbClr val="000000"/>
                </a:solidFill>
              </a:rPr>
              <a:t>onoj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istoj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proveri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preseka</a:t>
            </a:r>
            <a:r>
              <a:rPr lang="en-US" sz="1500" dirty="0">
                <a:solidFill>
                  <a:srgbClr val="000000"/>
                </a:solidFill>
              </a:rPr>
              <a:t> u XY </a:t>
            </a:r>
            <a:r>
              <a:rPr lang="en-US" sz="1500" dirty="0" err="1">
                <a:solidFill>
                  <a:srgbClr val="000000"/>
                </a:solidFill>
              </a:rPr>
              <a:t>projekciji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gde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ako</a:t>
            </a:r>
            <a:r>
              <a:rPr lang="en-US" sz="1500" dirty="0">
                <a:solidFill>
                  <a:srgbClr val="000000"/>
                </a:solidFill>
              </a:rPr>
              <a:t> se </a:t>
            </a:r>
            <a:r>
              <a:rPr lang="en-US" sz="1500" dirty="0" err="1">
                <a:solidFill>
                  <a:srgbClr val="000000"/>
                </a:solidFill>
              </a:rPr>
              <a:t>oni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ukrštaju</a:t>
            </a:r>
            <a:r>
              <a:rPr lang="en-US" sz="1500" dirty="0">
                <a:solidFill>
                  <a:srgbClr val="000000"/>
                </a:solidFill>
              </a:rPr>
              <a:t> u XY </a:t>
            </a:r>
            <a:r>
              <a:rPr lang="en-US" sz="1500" dirty="0" err="1">
                <a:solidFill>
                  <a:srgbClr val="000000"/>
                </a:solidFill>
              </a:rPr>
              <a:t>projekciji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tada</a:t>
            </a:r>
            <a:r>
              <a:rPr lang="en-US" sz="1500" dirty="0">
                <a:solidFill>
                  <a:srgbClr val="000000"/>
                </a:solidFill>
              </a:rPr>
              <a:t> je </a:t>
            </a:r>
            <a:r>
              <a:rPr lang="en-US" sz="1500" dirty="0" err="1">
                <a:solidFill>
                  <a:srgbClr val="000000"/>
                </a:solidFill>
              </a:rPr>
              <a:t>još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potrebno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dodatno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proveriti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i</a:t>
            </a:r>
            <a:r>
              <a:rPr lang="en-US" sz="1500" dirty="0">
                <a:solidFill>
                  <a:srgbClr val="000000"/>
                </a:solidFill>
              </a:rPr>
              <a:t> Z </a:t>
            </a:r>
            <a:r>
              <a:rPr lang="en-US" sz="1500" dirty="0" err="1">
                <a:solidFill>
                  <a:srgbClr val="000000"/>
                </a:solidFill>
              </a:rPr>
              <a:t>koordinate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tački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preseka</a:t>
            </a:r>
            <a:r>
              <a:rPr lang="en-US" sz="1500" dirty="0">
                <a:solidFill>
                  <a:srgbClr val="000000"/>
                </a:solidFill>
              </a:rPr>
              <a:t> u </a:t>
            </a:r>
            <a:r>
              <a:rPr lang="en-US" sz="1500" dirty="0" err="1">
                <a:solidFill>
                  <a:srgbClr val="000000"/>
                </a:solidFill>
              </a:rPr>
              <a:t>svakom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segmentu</a:t>
            </a:r>
            <a:r>
              <a:rPr lang="en-US" sz="150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>
                <a:solidFill>
                  <a:srgbClr val="000000"/>
                </a:solidFill>
              </a:rPr>
              <a:t>Bitno</a:t>
            </a:r>
            <a:r>
              <a:rPr lang="en-US" sz="1500" dirty="0">
                <a:solidFill>
                  <a:srgbClr val="000000"/>
                </a:solidFill>
              </a:rPr>
              <a:t> je </a:t>
            </a:r>
            <a:r>
              <a:rPr lang="en-US" sz="1500" dirty="0" err="1">
                <a:solidFill>
                  <a:srgbClr val="000000"/>
                </a:solidFill>
              </a:rPr>
              <a:t>napomenuti</a:t>
            </a:r>
            <a:r>
              <a:rPr lang="en-US" sz="1500" dirty="0">
                <a:solidFill>
                  <a:srgbClr val="000000"/>
                </a:solidFill>
              </a:rPr>
              <a:t> da je za </a:t>
            </a:r>
            <a:r>
              <a:rPr lang="en-US" sz="1500" dirty="0" err="1">
                <a:solidFill>
                  <a:srgbClr val="000000"/>
                </a:solidFill>
              </a:rPr>
              <a:t>ovakav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način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pristupa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rešavanju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problema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potrebno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segmente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posmatrati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kao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grane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grafa</a:t>
            </a:r>
            <a:r>
              <a:rPr lang="en-US" sz="1500" dirty="0">
                <a:solidFill>
                  <a:srgbClr val="000000"/>
                </a:solidFill>
              </a:rPr>
              <a:t>, </a:t>
            </a:r>
            <a:r>
              <a:rPr lang="en-US" sz="1500" dirty="0" err="1">
                <a:solidFill>
                  <a:srgbClr val="000000"/>
                </a:solidFill>
              </a:rPr>
              <a:t>te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celokupnu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strukturu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gledati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kao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na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graf</a:t>
            </a:r>
            <a:r>
              <a:rPr lang="en-US" sz="1500" dirty="0">
                <a:solidFill>
                  <a:srgbClr val="000000"/>
                </a:solidFill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>
                <a:solidFill>
                  <a:srgbClr val="000000"/>
                </a:solidFill>
              </a:rPr>
              <a:t>Za </a:t>
            </a:r>
            <a:r>
              <a:rPr lang="en-US" sz="1500" dirty="0" err="1">
                <a:solidFill>
                  <a:srgbClr val="000000"/>
                </a:solidFill>
              </a:rPr>
              <a:t>pronalazak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onih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segmenata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koje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treba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ukloniti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dirty="0" err="1">
                <a:solidFill>
                  <a:srgbClr val="000000"/>
                </a:solidFill>
              </a:rPr>
              <a:t>potrebno</a:t>
            </a:r>
            <a:r>
              <a:rPr lang="en-US" sz="1500" dirty="0">
                <a:solidFill>
                  <a:srgbClr val="000000"/>
                </a:solidFill>
              </a:rPr>
              <a:t> je </a:t>
            </a:r>
            <a:r>
              <a:rPr lang="en-US" sz="1500" dirty="0" err="1">
                <a:solidFill>
                  <a:srgbClr val="000000"/>
                </a:solidFill>
              </a:rPr>
              <a:t>koristiti</a:t>
            </a:r>
            <a:r>
              <a:rPr lang="en-US" sz="1500" dirty="0">
                <a:solidFill>
                  <a:srgbClr val="000000"/>
                </a:solidFill>
              </a:rPr>
              <a:t> se </a:t>
            </a:r>
            <a:r>
              <a:rPr lang="en-US" sz="1500" dirty="0" err="1">
                <a:solidFill>
                  <a:srgbClr val="000000"/>
                </a:solidFill>
              </a:rPr>
              <a:t>algoritmom</a:t>
            </a:r>
            <a:r>
              <a:rPr lang="en-US" sz="1500" dirty="0">
                <a:solidFill>
                  <a:srgbClr val="000000"/>
                </a:solidFill>
              </a:rPr>
              <a:t> </a:t>
            </a:r>
            <a:r>
              <a:rPr lang="en-US" sz="1500" b="1" dirty="0" err="1">
                <a:solidFill>
                  <a:srgbClr val="DD462F"/>
                </a:solidFill>
              </a:rPr>
              <a:t>topološkoh</a:t>
            </a:r>
            <a:r>
              <a:rPr lang="en-US" sz="1500" b="1" dirty="0">
                <a:solidFill>
                  <a:srgbClr val="DD462F"/>
                </a:solidFill>
              </a:rPr>
              <a:t> </a:t>
            </a:r>
            <a:r>
              <a:rPr lang="en-US" sz="1500" b="1" dirty="0" err="1">
                <a:solidFill>
                  <a:srgbClr val="DD462F"/>
                </a:solidFill>
              </a:rPr>
              <a:t>sortirnja</a:t>
            </a:r>
            <a:r>
              <a:rPr lang="en-US" sz="1500" dirty="0">
                <a:solidFill>
                  <a:schemeClr val="tx1"/>
                </a:solidFill>
              </a:rPr>
              <a:t>.</a:t>
            </a:r>
            <a:endParaRPr lang="en-US" sz="1500" dirty="0"/>
          </a:p>
        </p:txBody>
      </p:sp>
      <p:pic>
        <p:nvPicPr>
          <p:cNvPr id="2050" name="Picture 2" descr="495 Pick Up Sticks Stock Photos, Pictures &amp;amp; Royalty-Free Images - iStock">
            <a:extLst>
              <a:ext uri="{FF2B5EF4-FFF2-40B4-BE49-F238E27FC236}">
                <a16:creationId xmlns:a16="http://schemas.microsoft.com/office/drawing/2014/main" id="{6B509569-FD22-4091-BE58-D2DB4668E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5089" y="2059351"/>
            <a:ext cx="5035704" cy="335713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0482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ODABIR (SKUPLJANJE) ŠTAPIĆA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7" y="2148396"/>
            <a:ext cx="11215073" cy="3986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endParaRPr lang="en-US" sz="1600" dirty="0"/>
          </a:p>
        </p:txBody>
      </p:sp>
      <p:sp>
        <p:nvSpPr>
          <p:cNvPr id="4" name="Content Placeholder 17">
            <a:extLst>
              <a:ext uri="{FF2B5EF4-FFF2-40B4-BE49-F238E27FC236}">
                <a16:creationId xmlns:a16="http://schemas.microsoft.com/office/drawing/2014/main" id="{AE8ABA26-16A4-4A41-85A9-464C24E690E7}"/>
              </a:ext>
            </a:extLst>
          </p:cNvPr>
          <p:cNvSpPr txBox="1">
            <a:spLocks/>
          </p:cNvSpPr>
          <p:nvPr/>
        </p:nvSpPr>
        <p:spPr>
          <a:xfrm>
            <a:off x="521207" y="2308193"/>
            <a:ext cx="5702040" cy="37374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sz="1500" b="1" i="1" dirty="0">
                <a:solidFill>
                  <a:srgbClr val="DD462F"/>
                </a:solidFill>
              </a:rPr>
              <a:t>Primer</a:t>
            </a:r>
            <a:r>
              <a:rPr lang="en-US" sz="1500" b="1" u="sng" dirty="0">
                <a:solidFill>
                  <a:srgbClr val="DD462F"/>
                </a:solidFill>
              </a:rPr>
              <a:t>:</a:t>
            </a:r>
            <a:r>
              <a:rPr lang="en-US" sz="1500" b="1" dirty="0"/>
              <a:t> </a:t>
            </a:r>
            <a:r>
              <a:rPr lang="en-US" sz="1500" dirty="0" err="1"/>
              <a:t>Dati</a:t>
            </a:r>
            <a:r>
              <a:rPr lang="en-US" sz="1500" dirty="0"/>
              <a:t> </a:t>
            </a:r>
            <a:r>
              <a:rPr lang="en-US" sz="1500" dirty="0" err="1"/>
              <a:t>su</a:t>
            </a:r>
            <a:r>
              <a:rPr lang="en-US" sz="1500" dirty="0"/>
              <a:t> </a:t>
            </a:r>
            <a:r>
              <a:rPr lang="en-US" sz="1500" dirty="0" err="1"/>
              <a:t>segmenti</a:t>
            </a:r>
            <a:r>
              <a:rPr lang="en-US" sz="1500" dirty="0"/>
              <a:t> </a:t>
            </a:r>
            <a:r>
              <a:rPr lang="en-US" sz="1500" b="1" dirty="0">
                <a:solidFill>
                  <a:srgbClr val="DD462F"/>
                </a:solidFill>
              </a:rPr>
              <a:t>a = ( (0,0,0), (2, 2, 2) ) </a:t>
            </a:r>
            <a:r>
              <a:rPr lang="en-US" sz="1500" dirty="0" err="1"/>
              <a:t>i</a:t>
            </a:r>
            <a:r>
              <a:rPr lang="en-US" sz="1500" dirty="0"/>
              <a:t> </a:t>
            </a:r>
            <a:r>
              <a:rPr lang="en-US" sz="1500" b="1" dirty="0">
                <a:solidFill>
                  <a:srgbClr val="DD462F"/>
                </a:solidFill>
              </a:rPr>
              <a:t>b = ( (0,2,3), (2,0,5) )</a:t>
            </a:r>
            <a:r>
              <a:rPr lang="en-US" sz="1500" dirty="0"/>
              <a:t>. </a:t>
            </a:r>
            <a:r>
              <a:rPr lang="en-US" sz="1500" dirty="0" err="1"/>
              <a:t>Pronaći</a:t>
            </a:r>
            <a:r>
              <a:rPr lang="en-US" sz="1500" dirty="0"/>
              <a:t> koji je segment </a:t>
            </a:r>
            <a:r>
              <a:rPr lang="en-US" sz="1500" dirty="0" err="1"/>
              <a:t>iznad</a:t>
            </a:r>
            <a:r>
              <a:rPr lang="en-US" sz="1500" dirty="0"/>
              <a:t> a koji </a:t>
            </a:r>
            <a:r>
              <a:rPr lang="en-US" sz="1500" dirty="0" err="1"/>
              <a:t>ispod</a:t>
            </a:r>
            <a:r>
              <a:rPr lang="en-US" sz="1500" dirty="0"/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b="1" i="1" u="sng" dirty="0" err="1">
                <a:solidFill>
                  <a:srgbClr val="DD462F"/>
                </a:solidFill>
              </a:rPr>
              <a:t>Rešenje</a:t>
            </a:r>
            <a:r>
              <a:rPr lang="en-US" sz="1500" b="1" dirty="0"/>
              <a:t>: </a:t>
            </a:r>
            <a:r>
              <a:rPr lang="en-US" sz="1500" dirty="0" err="1"/>
              <a:t>Pronaći</a:t>
            </a:r>
            <a:r>
              <a:rPr lang="en-US" sz="1500" dirty="0"/>
              <a:t> </a:t>
            </a:r>
            <a:r>
              <a:rPr lang="en-US" sz="1500" dirty="0" err="1"/>
              <a:t>projekciju</a:t>
            </a:r>
            <a:r>
              <a:rPr lang="en-US" sz="1500" dirty="0"/>
              <a:t> </a:t>
            </a:r>
            <a:r>
              <a:rPr lang="en-US" sz="1500" dirty="0" err="1"/>
              <a:t>na</a:t>
            </a:r>
            <a:r>
              <a:rPr lang="en-US" sz="1500" dirty="0"/>
              <a:t> </a:t>
            </a:r>
            <a:r>
              <a:rPr lang="en-US" sz="1500" b="1" dirty="0">
                <a:solidFill>
                  <a:srgbClr val="DD462F"/>
                </a:solidFill>
              </a:rPr>
              <a:t>XY</a:t>
            </a:r>
            <a:r>
              <a:rPr lang="en-US" sz="1500" dirty="0"/>
              <a:t> I </a:t>
            </a:r>
            <a:r>
              <a:rPr lang="en-US" sz="1500" dirty="0" err="1"/>
              <a:t>ona</a:t>
            </a:r>
            <a:r>
              <a:rPr lang="en-US" sz="1500" dirty="0"/>
              <a:t> za date </a:t>
            </a:r>
            <a:r>
              <a:rPr lang="en-US" sz="1500" dirty="0" err="1"/>
              <a:t>segmente</a:t>
            </a:r>
            <a:r>
              <a:rPr lang="en-US" sz="1500" dirty="0"/>
              <a:t> </a:t>
            </a:r>
            <a:r>
              <a:rPr lang="en-US" sz="1500" dirty="0" err="1"/>
              <a:t>iznosi</a:t>
            </a:r>
            <a:r>
              <a:rPr lang="en-US" sz="1500" dirty="0"/>
              <a:t>:</a:t>
            </a:r>
            <a:br>
              <a:rPr lang="en-US" sz="1500" b="1" dirty="0"/>
            </a:br>
            <a:r>
              <a:rPr lang="en-US" sz="1500" b="1" dirty="0">
                <a:solidFill>
                  <a:srgbClr val="DD462F"/>
                </a:solidFill>
              </a:rPr>
              <a:t>((0,0), (2, 2)) </a:t>
            </a:r>
            <a:r>
              <a:rPr lang="en-US" sz="1500" b="1" dirty="0" err="1">
                <a:solidFill>
                  <a:srgbClr val="DD462F"/>
                </a:solidFill>
              </a:rPr>
              <a:t>i</a:t>
            </a:r>
            <a:r>
              <a:rPr lang="en-US" sz="1500" b="1" dirty="0">
                <a:solidFill>
                  <a:srgbClr val="DD462F"/>
                </a:solidFill>
              </a:rPr>
              <a:t> ((0,2), (2, 0))</a:t>
            </a:r>
            <a:r>
              <a:rPr lang="en-US" sz="1500" dirty="0">
                <a:solidFill>
                  <a:srgbClr val="DD462F"/>
                </a:solidFill>
              </a:rPr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/>
              <a:t>2D </a:t>
            </a:r>
            <a:r>
              <a:rPr lang="en-US" sz="1500" dirty="0" err="1"/>
              <a:t>intersekcija</a:t>
            </a:r>
            <a:r>
              <a:rPr lang="en-US" sz="1500" dirty="0"/>
              <a:t> je (1,1) </a:t>
            </a:r>
            <a:r>
              <a:rPr lang="en-US" sz="1500" dirty="0" err="1"/>
              <a:t>i</a:t>
            </a:r>
            <a:r>
              <a:rPr lang="en-US" sz="1500" dirty="0"/>
              <a:t> Z </a:t>
            </a:r>
            <a:r>
              <a:rPr lang="en-US" sz="1500" dirty="0" err="1"/>
              <a:t>vrednost</a:t>
            </a:r>
            <a:r>
              <a:rPr lang="en-US" sz="1500" dirty="0"/>
              <a:t> je (1,1)  za a je 1, a za b je 4.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sz="1500" dirty="0" err="1"/>
              <a:t>Iz</a:t>
            </a:r>
            <a:r>
              <a:rPr lang="en-US" sz="1500" dirty="0"/>
              <a:t> </a:t>
            </a:r>
            <a:r>
              <a:rPr lang="en-US" sz="1500" dirty="0" err="1"/>
              <a:t>ovoga</a:t>
            </a:r>
            <a:r>
              <a:rPr lang="en-US" sz="1500" dirty="0"/>
              <a:t> </a:t>
            </a:r>
            <a:r>
              <a:rPr lang="en-US" sz="1500" dirty="0" err="1"/>
              <a:t>dolazimo</a:t>
            </a:r>
            <a:r>
              <a:rPr lang="en-US" sz="1500" dirty="0"/>
              <a:t> do </a:t>
            </a:r>
            <a:r>
              <a:rPr lang="en-US" sz="1500" dirty="0" err="1"/>
              <a:t>zaključka</a:t>
            </a:r>
            <a:r>
              <a:rPr lang="en-US" sz="1500" dirty="0"/>
              <a:t> da je </a:t>
            </a:r>
            <a:r>
              <a:rPr lang="en-US" sz="1500" b="1" dirty="0">
                <a:solidFill>
                  <a:srgbClr val="DD462F"/>
                </a:solidFill>
              </a:rPr>
              <a:t>b </a:t>
            </a:r>
            <a:r>
              <a:rPr lang="en-US" sz="1500" b="1" dirty="0" err="1">
                <a:solidFill>
                  <a:srgbClr val="DD462F"/>
                </a:solidFill>
              </a:rPr>
              <a:t>iznad</a:t>
            </a:r>
            <a:r>
              <a:rPr lang="en-US" sz="1500" b="1" dirty="0">
                <a:solidFill>
                  <a:srgbClr val="DD462F"/>
                </a:solidFill>
              </a:rPr>
              <a:t> a</a:t>
            </a:r>
            <a:r>
              <a:rPr lang="en-US" sz="1500" dirty="0"/>
              <a:t>.</a:t>
            </a:r>
          </a:p>
        </p:txBody>
      </p:sp>
      <p:pic>
        <p:nvPicPr>
          <p:cNvPr id="3074" name="Picture 2" descr="Giant Pick Up Sticks - Brault &amp;amp; Bouthillier">
            <a:extLst>
              <a:ext uri="{FF2B5EF4-FFF2-40B4-BE49-F238E27FC236}">
                <a16:creationId xmlns:a16="http://schemas.microsoft.com/office/drawing/2014/main" id="{2AA88ABB-6AD3-448E-94A3-C3FC011E0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3567" y="2219416"/>
            <a:ext cx="4578083" cy="282578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9426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PRONALAŽENJE KONVEKSNE OBLASTI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10" y="1524708"/>
            <a:ext cx="4321704" cy="4693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Aft>
                <a:spcPts val="600"/>
              </a:spcAft>
              <a:buFontTx/>
              <a:buChar char="-"/>
              <a:defRPr/>
            </a:pP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Konveksna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oblast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predstavlja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zatvorenu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oblast u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kojoj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je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sadržan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najmanji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konveksni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skup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>
              <a:spcAft>
                <a:spcPts val="600"/>
              </a:spcAft>
              <a:buFontTx/>
              <a:buChar char="-"/>
              <a:defRPr/>
            </a:pP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Algoritamski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problem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pronalaženja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konveksnog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omotača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(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oblasti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)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nekog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konačnog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skupa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u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ravni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kao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I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rešavanje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dvojnog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problema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presecanja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poluprostora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predstavljaju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osnovni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problem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kojim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se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suočava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računarska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geometrija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>
              <a:spcAft>
                <a:spcPts val="600"/>
              </a:spcAft>
              <a:buFontTx/>
              <a:buChar char="-"/>
              <a:defRPr/>
            </a:pP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Algoritmi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ovog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tipa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mogu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se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rešiti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u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vremenu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b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300" b="1" dirty="0">
                <a:solidFill>
                  <a:srgbClr val="DD462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O(n </a:t>
            </a:r>
            <a:r>
              <a:rPr lang="en-US" sz="1300" b="1" dirty="0" err="1">
                <a:solidFill>
                  <a:srgbClr val="DD462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logn</a:t>
            </a:r>
            <a:r>
              <a:rPr lang="en-US" sz="1300" b="1" dirty="0">
                <a:solidFill>
                  <a:srgbClr val="DD462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en-US" sz="1300" dirty="0">
                <a:solidFill>
                  <a:srgbClr val="DD462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>
              <a:spcAft>
                <a:spcPts val="600"/>
              </a:spcAft>
              <a:buFontTx/>
              <a:buChar char="-"/>
              <a:defRPr/>
            </a:pP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Često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se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ovakvi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problem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razmatraju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za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skupove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konačnih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tačaka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odnosno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za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jednostavne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poligone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respektivno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>
              <a:spcAft>
                <a:spcPts val="600"/>
              </a:spcAft>
              <a:buFontTx/>
              <a:buChar char="-"/>
              <a:defRPr/>
            </a:pP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Konveksne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oblasti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često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imaju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široku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primenu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u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matematici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statistici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kombinatorici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geometrijskom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modelovanju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sz="1300" dirty="0" err="1">
                <a:latin typeface="Segoe UI" panose="020B0502040204020203" pitchFamily="34" charset="0"/>
                <a:cs typeface="Segoe UI" panose="020B0502040204020203" pitchFamily="34" charset="0"/>
              </a:rPr>
              <a:t>itd</a:t>
            </a:r>
            <a:r>
              <a:rPr lang="en-US" sz="1300" dirty="0">
                <a:latin typeface="Segoe UI" panose="020B0502040204020203" pitchFamily="34" charset="0"/>
                <a:cs typeface="Segoe UI" panose="020B0502040204020203" pitchFamily="34" charset="0"/>
              </a:rPr>
              <a:t>…</a:t>
            </a:r>
          </a:p>
        </p:txBody>
      </p:sp>
      <p:pic>
        <p:nvPicPr>
          <p:cNvPr id="1026" name="Picture 2" descr="2D Convex Hull - File Exchange - OriginLab">
            <a:extLst>
              <a:ext uri="{FF2B5EF4-FFF2-40B4-BE49-F238E27FC236}">
                <a16:creationId xmlns:a16="http://schemas.microsoft.com/office/drawing/2014/main" id="{F34BD2A9-53B2-4812-A94F-B637D09C89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4103" y="1573041"/>
            <a:ext cx="5753100" cy="43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7637273" cy="64008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METODE ZA PRONALAŽENJE KONVEKSNE OBLASTI</a:t>
            </a:r>
          </a:p>
        </p:txBody>
      </p:sp>
      <p:grpSp>
        <p:nvGrpSpPr>
          <p:cNvPr id="18" name="Group 17" descr="Small circle with number 1 inside  indicating step 1"/>
          <p:cNvGrpSpPr/>
          <p:nvPr/>
        </p:nvGrpSpPr>
        <p:grpSpPr bwMode="blackWhite">
          <a:xfrm>
            <a:off x="4458622" y="1320711"/>
            <a:ext cx="558179" cy="409838"/>
            <a:chOff x="6953426" y="711274"/>
            <a:chExt cx="558179" cy="409838"/>
          </a:xfrm>
        </p:grpSpPr>
        <p:sp>
          <p:nvSpPr>
            <p:cNvPr id="19" name="Oval 18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Box 19" descr="Number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Content Placeholder 17"/>
          <p:cNvSpPr txBox="1">
            <a:spLocks/>
          </p:cNvSpPr>
          <p:nvPr/>
        </p:nvSpPr>
        <p:spPr>
          <a:xfrm>
            <a:off x="5016801" y="1338646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INKREMENTALNA METODA</a:t>
            </a:r>
            <a:endParaRPr lang="en-US" b="1" dirty="0">
              <a:solidFill>
                <a:prstClr val="black">
                  <a:lumMod val="75000"/>
                  <a:lumOff val="25000"/>
                </a:prstClr>
              </a:solidFill>
              <a:cs typeface="Segoe UI"/>
            </a:endParaRPr>
          </a:p>
        </p:txBody>
      </p:sp>
      <p:grpSp>
        <p:nvGrpSpPr>
          <p:cNvPr id="33" name="Group 32" descr="Small circle with number 2 inside  indicating step 2"/>
          <p:cNvGrpSpPr/>
          <p:nvPr/>
        </p:nvGrpSpPr>
        <p:grpSpPr bwMode="blackWhite">
          <a:xfrm>
            <a:off x="7633519" y="3856164"/>
            <a:ext cx="558179" cy="409838"/>
            <a:chOff x="6953426" y="711274"/>
            <a:chExt cx="558179" cy="409838"/>
          </a:xfrm>
        </p:grpSpPr>
        <p:sp>
          <p:nvSpPr>
            <p:cNvPr id="34" name="Oval 3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TextBox 34" descr="Number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Content Placeholder 17"/>
          <p:cNvSpPr txBox="1">
            <a:spLocks/>
          </p:cNvSpPr>
          <p:nvPr/>
        </p:nvSpPr>
        <p:spPr>
          <a:xfrm>
            <a:off x="8158480" y="3896357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2000"/>
              </a:spcAft>
              <a:buNone/>
              <a:defRPr/>
            </a:pP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METODA “PODELI PA VLADAJ”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2" name="Group 21" descr="Small circle with number 3 inside  indicating step 3"/>
          <p:cNvGrpSpPr/>
          <p:nvPr/>
        </p:nvGrpSpPr>
        <p:grpSpPr bwMode="blackWhite">
          <a:xfrm>
            <a:off x="592921" y="3834637"/>
            <a:ext cx="558179" cy="409838"/>
            <a:chOff x="6953426" y="711274"/>
            <a:chExt cx="558179" cy="409838"/>
          </a:xfrm>
        </p:grpSpPr>
        <p:sp>
          <p:nvSpPr>
            <p:cNvPr id="24" name="Oval 23" descr="Small circle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TextBox 29" descr="Number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Content Placeholder 17"/>
          <p:cNvSpPr txBox="1">
            <a:spLocks/>
          </p:cNvSpPr>
          <p:nvPr/>
        </p:nvSpPr>
        <p:spPr>
          <a:xfrm>
            <a:off x="1117882" y="3862798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Aft>
                <a:spcPts val="600"/>
              </a:spcAft>
              <a:buNone/>
              <a:defRPr/>
            </a:pPr>
            <a:r>
              <a:rPr lang="en-US" dirty="0">
                <a:solidFill>
                  <a:srgbClr val="D2472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METODA “OREŽI I TRAŽI”</a:t>
            </a:r>
            <a:endParaRPr lang="en-US" dirty="0">
              <a:solidFill>
                <a:prstClr val="black">
                  <a:lumMod val="75000"/>
                  <a:lumOff val="25000"/>
                </a:prstClr>
              </a:solidFill>
              <a:cs typeface="Segoe UI"/>
            </a:endParaRPr>
          </a:p>
        </p:txBody>
      </p:sp>
      <p:pic>
        <p:nvPicPr>
          <p:cNvPr id="2050" name="Picture 2" descr="2: The iterative methodology | Download Scientific Diagram">
            <a:extLst>
              <a:ext uri="{FF2B5EF4-FFF2-40B4-BE49-F238E27FC236}">
                <a16:creationId xmlns:a16="http://schemas.microsoft.com/office/drawing/2014/main" id="{CEC82859-FF8E-4350-B6D1-DB9D61F88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1289" y="1912271"/>
            <a:ext cx="3492230" cy="171642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vide and Conquer Algorithm. The divide and conquer approach as the… | by  Harsh | CodeX | Medium">
            <a:extLst>
              <a:ext uri="{FF2B5EF4-FFF2-40B4-BE49-F238E27FC236}">
                <a16:creationId xmlns:a16="http://schemas.microsoft.com/office/drawing/2014/main" id="{96FED9F7-DA8A-42F3-8761-01CAB0C47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0638" y="4560882"/>
            <a:ext cx="3903117" cy="167324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runing Neural Networks. Neural networks can be made smaller and… | by  Rohit Bandaru | Towards Data Science">
            <a:extLst>
              <a:ext uri="{FF2B5EF4-FFF2-40B4-BE49-F238E27FC236}">
                <a16:creationId xmlns:a16="http://schemas.microsoft.com/office/drawing/2014/main" id="{28BA8E3D-1EAC-4E8F-998B-A68E225896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990" y="4360479"/>
            <a:ext cx="3576331" cy="193624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GREJAMOVO SKENIRANJE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541610" y="1431010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sr-Latn-RS" b="1" i="0" dirty="0">
                <a:solidFill>
                  <a:srgbClr val="DD462F"/>
                </a:solidFill>
                <a:effectLst/>
              </a:rPr>
              <a:t>GREJAMOVO SKENIRANJE </a:t>
            </a:r>
            <a:r>
              <a:rPr lang="sr-Latn-RS" dirty="0"/>
              <a:t>je metod kojim se određuje konveksni omotač od zadatog skupa tačaka u ravni</a:t>
            </a:r>
            <a:r>
              <a:rPr lang="en-US" dirty="0"/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b="1" i="1" dirty="0" err="1">
                <a:solidFill>
                  <a:srgbClr val="DD462F"/>
                </a:solidFill>
              </a:rPr>
              <a:t>Pronaći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sa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najmanjom</a:t>
            </a:r>
            <a:r>
              <a:rPr lang="en-US" b="1" i="1" dirty="0">
                <a:solidFill>
                  <a:srgbClr val="DD462F"/>
                </a:solidFill>
              </a:rPr>
              <a:t> y-</a:t>
            </a:r>
            <a:r>
              <a:rPr lang="en-US" b="1" i="1" dirty="0" err="1">
                <a:solidFill>
                  <a:srgbClr val="DD462F"/>
                </a:solidFill>
              </a:rPr>
              <a:t>koordinatom</a:t>
            </a:r>
            <a:br>
              <a:rPr lang="en-US" dirty="0"/>
            </a:br>
            <a:r>
              <a:rPr lang="en-US" dirty="0" err="1"/>
              <a:t>Ukoliko</a:t>
            </a:r>
            <a:r>
              <a:rPr lang="en-US" dirty="0"/>
              <a:t> </a:t>
            </a:r>
            <a:r>
              <a:rPr lang="en-US" dirty="0" err="1"/>
              <a:t>postoji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takvih</a:t>
            </a:r>
            <a:r>
              <a:rPr lang="en-US" dirty="0"/>
              <a:t> </a:t>
            </a:r>
            <a:r>
              <a:rPr lang="en-US" dirty="0" err="1"/>
              <a:t>tačaka</a:t>
            </a:r>
            <a:r>
              <a:rPr lang="en-US" dirty="0"/>
              <a:t> </a:t>
            </a:r>
            <a:r>
              <a:rPr lang="en-US" dirty="0" err="1"/>
              <a:t>onda</a:t>
            </a:r>
            <a:r>
              <a:rPr lang="en-US" dirty="0"/>
              <a:t> se </a:t>
            </a:r>
            <a:r>
              <a:rPr lang="en-US" dirty="0" err="1"/>
              <a:t>bira</a:t>
            </a:r>
            <a:r>
              <a:rPr lang="en-US" dirty="0"/>
              <a:t> </a:t>
            </a:r>
            <a:r>
              <a:rPr lang="en-US" dirty="0" err="1"/>
              <a:t>ona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najmanju</a:t>
            </a:r>
            <a:r>
              <a:rPr lang="en-US" dirty="0"/>
              <a:t> x-</a:t>
            </a:r>
            <a:r>
              <a:rPr lang="en-US" dirty="0" err="1"/>
              <a:t>koordinatu</a:t>
            </a:r>
            <a:r>
              <a:rPr lang="en-US" dirty="0"/>
              <a:t>. </a:t>
            </a:r>
            <a:r>
              <a:rPr lang="en-US" dirty="0" err="1"/>
              <a:t>Neka</a:t>
            </a:r>
            <a:r>
              <a:rPr lang="en-US" dirty="0"/>
              <a:t> je to </a:t>
            </a:r>
            <a:r>
              <a:rPr lang="en-US" dirty="0" err="1"/>
              <a:t>tačka</a:t>
            </a:r>
            <a:r>
              <a:rPr lang="en-US" dirty="0"/>
              <a:t> P.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b="1" i="1" dirty="0" err="1">
                <a:solidFill>
                  <a:srgbClr val="DD462F"/>
                </a:solidFill>
              </a:rPr>
              <a:t>Sortirati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tačke</a:t>
            </a:r>
            <a:r>
              <a:rPr lang="en-US" b="1" i="1" dirty="0">
                <a:solidFill>
                  <a:srgbClr val="DD462F"/>
                </a:solidFill>
              </a:rPr>
              <a:t> u </a:t>
            </a:r>
            <a:r>
              <a:rPr lang="en-US" b="1" i="1" dirty="0" err="1">
                <a:solidFill>
                  <a:srgbClr val="DD462F"/>
                </a:solidFill>
              </a:rPr>
              <a:t>rastućem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redosledu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ugla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kojim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prava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koja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prolazi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kroz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datu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tačku</a:t>
            </a:r>
            <a:r>
              <a:rPr lang="en-US" b="1" i="1" dirty="0">
                <a:solidFill>
                  <a:srgbClr val="DD462F"/>
                </a:solidFill>
              </a:rPr>
              <a:t> P </a:t>
            </a:r>
            <a:r>
              <a:rPr lang="en-US" b="1" i="1" dirty="0" err="1">
                <a:solidFill>
                  <a:srgbClr val="DD462F"/>
                </a:solidFill>
              </a:rPr>
              <a:t>zaklapa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sa</a:t>
            </a:r>
            <a:r>
              <a:rPr lang="en-US" b="1" i="1" dirty="0">
                <a:solidFill>
                  <a:srgbClr val="DD462F"/>
                </a:solidFill>
              </a:rPr>
              <a:t> x-</a:t>
            </a:r>
            <a:r>
              <a:rPr lang="en-US" b="1" i="1" dirty="0" err="1">
                <a:solidFill>
                  <a:srgbClr val="DD462F"/>
                </a:solidFill>
              </a:rPr>
              <a:t>osom</a:t>
            </a:r>
            <a:endParaRPr lang="en-US" b="1" i="1" dirty="0">
              <a:solidFill>
                <a:srgbClr val="DD462F"/>
              </a:solidFill>
            </a:endParaRP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b="1" i="1" dirty="0">
                <a:solidFill>
                  <a:srgbClr val="DD462F"/>
                </a:solidFill>
              </a:rPr>
              <a:t>Za </a:t>
            </a:r>
            <a:r>
              <a:rPr lang="en-US" b="1" i="1" dirty="0" err="1">
                <a:solidFill>
                  <a:srgbClr val="DD462F"/>
                </a:solidFill>
              </a:rPr>
              <a:t>svaku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tačku</a:t>
            </a:r>
            <a:r>
              <a:rPr lang="en-US" b="1" i="1" dirty="0">
                <a:solidFill>
                  <a:srgbClr val="DD462F"/>
                </a:solidFill>
              </a:rPr>
              <a:t> je </a:t>
            </a:r>
            <a:r>
              <a:rPr lang="en-US" b="1" i="1" dirty="0" err="1">
                <a:solidFill>
                  <a:srgbClr val="DD462F"/>
                </a:solidFill>
              </a:rPr>
              <a:t>potrebno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odrediti</a:t>
            </a:r>
            <a:r>
              <a:rPr lang="en-US" b="1" i="1" dirty="0">
                <a:solidFill>
                  <a:srgbClr val="DD462F"/>
                </a:solidFill>
              </a:rPr>
              <a:t> da li od </a:t>
            </a:r>
            <a:r>
              <a:rPr lang="en-US" b="1" i="1" dirty="0" err="1">
                <a:solidFill>
                  <a:srgbClr val="DD462F"/>
                </a:solidFill>
              </a:rPr>
              <a:t>dve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prethodno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razmatrane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tačke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prave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levi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ili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desni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zaokret</a:t>
            </a:r>
            <a:r>
              <a:rPr lang="en-US" b="1" i="1" u="sng" dirty="0">
                <a:solidFill>
                  <a:srgbClr val="DD462F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b="1" i="1" dirty="0" err="1">
                <a:solidFill>
                  <a:srgbClr val="DD462F"/>
                </a:solidFill>
              </a:rPr>
              <a:t>Ako</a:t>
            </a:r>
            <a:r>
              <a:rPr lang="en-US" b="1" i="1" dirty="0">
                <a:solidFill>
                  <a:srgbClr val="DD462F"/>
                </a:solidFill>
              </a:rPr>
              <a:t> je u </a:t>
            </a:r>
            <a:r>
              <a:rPr lang="en-US" b="1" i="1" dirty="0" err="1">
                <a:solidFill>
                  <a:srgbClr val="DD462F"/>
                </a:solidFill>
              </a:rPr>
              <a:t>pitanju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desni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zaokret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onda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tačku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koja</a:t>
            </a:r>
            <a:r>
              <a:rPr lang="en-US" dirty="0">
                <a:solidFill>
                  <a:srgbClr val="000000"/>
                </a:solidFill>
              </a:rPr>
              <a:t> se </a:t>
            </a:r>
            <a:r>
              <a:rPr lang="en-US" dirty="0" err="1">
                <a:solidFill>
                  <a:srgbClr val="000000"/>
                </a:solidFill>
              </a:rPr>
              <a:t>nalazila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dva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mesta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ispred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poslednje</a:t>
            </a:r>
            <a:r>
              <a:rPr lang="en-US" dirty="0">
                <a:solidFill>
                  <a:srgbClr val="000000"/>
                </a:solidFill>
              </a:rPr>
              <a:t> u </a:t>
            </a:r>
            <a:r>
              <a:rPr lang="en-US" dirty="0" err="1">
                <a:solidFill>
                  <a:srgbClr val="000000"/>
                </a:solidFill>
              </a:rPr>
              <a:t>sortiranom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nizu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treba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izbaciti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iz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daljeg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razmatranja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jer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ona</a:t>
            </a:r>
            <a:r>
              <a:rPr lang="en-US" dirty="0">
                <a:solidFill>
                  <a:srgbClr val="000000"/>
                </a:solidFill>
              </a:rPr>
              <a:t> ne </a:t>
            </a:r>
            <a:r>
              <a:rPr lang="en-US" dirty="0" err="1">
                <a:solidFill>
                  <a:srgbClr val="000000"/>
                </a:solidFill>
              </a:rPr>
              <a:t>može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biti</a:t>
            </a:r>
            <a:r>
              <a:rPr lang="en-US" dirty="0">
                <a:solidFill>
                  <a:srgbClr val="000000"/>
                </a:solidFill>
              </a:rPr>
              <a:t> deo </a:t>
            </a:r>
            <a:r>
              <a:rPr lang="en-US" dirty="0" err="1">
                <a:solidFill>
                  <a:srgbClr val="000000"/>
                </a:solidFill>
              </a:rPr>
              <a:t>konveksnog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omotača</a:t>
            </a:r>
            <a:r>
              <a:rPr lang="en-US" dirty="0">
                <a:solidFill>
                  <a:srgbClr val="000000"/>
                </a:solidFill>
              </a:rPr>
              <a:t>. </a:t>
            </a:r>
            <a:br>
              <a:rPr lang="en-US" dirty="0">
                <a:solidFill>
                  <a:srgbClr val="000000"/>
                </a:solidFill>
              </a:rPr>
            </a:br>
            <a:br>
              <a:rPr lang="en-US" dirty="0">
                <a:solidFill>
                  <a:srgbClr val="000000"/>
                </a:solidFill>
              </a:rPr>
            </a:br>
            <a:r>
              <a:rPr lang="en-US" dirty="0" err="1">
                <a:solidFill>
                  <a:srgbClr val="000000"/>
                </a:solidFill>
              </a:rPr>
              <a:t>Proces</a:t>
            </a:r>
            <a:r>
              <a:rPr lang="en-US" dirty="0">
                <a:solidFill>
                  <a:srgbClr val="000000"/>
                </a:solidFill>
              </a:rPr>
              <a:t> se </a:t>
            </a:r>
            <a:r>
              <a:rPr lang="en-US" dirty="0" err="1">
                <a:solidFill>
                  <a:srgbClr val="000000"/>
                </a:solidFill>
              </a:rPr>
              <a:t>nastavlja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sve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dok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poslednje</a:t>
            </a:r>
            <a:r>
              <a:rPr lang="en-US" dirty="0">
                <a:solidFill>
                  <a:srgbClr val="000000"/>
                </a:solidFill>
              </a:rPr>
              <a:t> tri </a:t>
            </a:r>
            <a:r>
              <a:rPr lang="en-US" dirty="0" err="1">
                <a:solidFill>
                  <a:srgbClr val="000000"/>
                </a:solidFill>
              </a:rPr>
              <a:t>tačke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obrazuju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desni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zaokret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5FA871-026E-45BA-AA7A-46DCBF0131AE}"/>
              </a:ext>
            </a:extLst>
          </p:cNvPr>
          <p:cNvSpPr txBox="1"/>
          <p:nvPr/>
        </p:nvSpPr>
        <p:spPr>
          <a:xfrm>
            <a:off x="8229600" y="2021840"/>
            <a:ext cx="530171" cy="23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r-Latn-RS" dirty="0"/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DE4CD50E-C35F-47D9-A378-C51C263C3A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3995282"/>
              </p:ext>
            </p:extLst>
          </p:nvPr>
        </p:nvGraphicFramePr>
        <p:xfrm>
          <a:off x="5288684" y="1431010"/>
          <a:ext cx="6361706" cy="4790886"/>
        </p:xfrm>
        <a:graphic>
          <a:graphicData uri="http://schemas.openxmlformats.org/drawingml/2006/table">
            <a:tbl>
              <a:tblPr firstRow="1" bandRow="1">
                <a:solidFill>
                  <a:srgbClr val="F8CFB6"/>
                </a:solidFill>
                <a:tableStyleId>{5C22544A-7EE6-4342-B048-85BDC9FD1C3A}</a:tableStyleId>
              </a:tblPr>
              <a:tblGrid>
                <a:gridCol w="6361706">
                  <a:extLst>
                    <a:ext uri="{9D8B030D-6E8A-4147-A177-3AD203B41FA5}">
                      <a16:colId xmlns:a16="http://schemas.microsoft.com/office/drawing/2014/main" val="4045409914"/>
                    </a:ext>
                  </a:extLst>
                </a:gridCol>
              </a:tblGrid>
              <a:tr h="4790886">
                <a:tc>
                  <a:txBody>
                    <a:bodyPr/>
                    <a:lstStyle/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Pronaći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tačku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P;</a:t>
                      </a: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Sortirati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po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veličini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datog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ugla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;</a:t>
                      </a:r>
                      <a:endParaRPr lang="sr-Cyrl-R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sr-Cyrl-RS" sz="1200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sr-Cyrl-RS" sz="1200" dirty="0">
                          <a:latin typeface="Consolas" panose="020B0609020204030204" pitchFamily="49" charset="0"/>
                        </a:rPr>
                        <a:t>#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[1] 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je pivot</a:t>
                      </a:r>
                      <a:endParaRPr lang="sr-Latn-R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Stack.push(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[1]);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Stack.push(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[2]);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FOR i = 3 TO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.length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o &lt;- Cross_product(Stack.second, Stack.top,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[i]);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IF o == 0 THEN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Stack.pop;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Stack.push(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[i]);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ELSEIF o &gt; 0 THEN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Stack.push(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[i]);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ELSE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WHILE o &lt;= 0 and Stack.length &gt; 2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  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Stack.pop;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   o &lt;-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unak_proizvod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(Stack.second, Stack.top,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[i]);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ENDWHILE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        Stack.push(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Tačke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[i]);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ENDIF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NEXT i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FUNCTION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unak_proizvod</a:t>
                      </a:r>
                      <a:r>
                        <a:rPr lang="sr-Latn-RS" sz="1200" dirty="0">
                          <a:latin typeface="Consolas" panose="020B0609020204030204" pitchFamily="49" charset="0"/>
                        </a:rPr>
                        <a:t>(p1, p2, p3)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        RETURN (p2.x - p1.x)*(p3.y - p1.y) - (p3.x - p1.x)*(p2.y - p1.y);</a:t>
                      </a:r>
                    </a:p>
                    <a:p>
                      <a:r>
                        <a:rPr lang="sr-Latn-RS" sz="1200" dirty="0">
                          <a:latin typeface="Consolas" panose="020B0609020204030204" pitchFamily="49" charset="0"/>
                        </a:rPr>
                        <a:t>ENDFUNCTION</a:t>
                      </a:r>
                    </a:p>
                  </a:txBody>
                  <a:tcPr>
                    <a:solidFill>
                      <a:srgbClr val="D247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930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GREJAMOVO SKENIRANJE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696874" y="2479040"/>
            <a:ext cx="4557164" cy="2507827"/>
          </a:xfrm>
        </p:spPr>
        <p:txBody>
          <a:bodyPr vert="horz" lIns="91440" tIns="45720" rIns="91440" bIns="45720" rtlCol="0">
            <a:normAutofit/>
          </a:bodyPr>
          <a:lstStyle/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Čim</a:t>
            </a:r>
            <a:r>
              <a:rPr lang="en-US" dirty="0">
                <a:solidFill>
                  <a:srgbClr val="000000"/>
                </a:solidFill>
              </a:rPr>
              <a:t> se </a:t>
            </a:r>
            <a:r>
              <a:rPr lang="en-US" dirty="0" err="1">
                <a:solidFill>
                  <a:srgbClr val="000000"/>
                </a:solidFill>
              </a:rPr>
              <a:t>naiđe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levi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zaokret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potrebno</a:t>
            </a:r>
            <a:r>
              <a:rPr lang="en-US" dirty="0">
                <a:solidFill>
                  <a:srgbClr val="000000"/>
                </a:solidFill>
              </a:rPr>
              <a:t> je </a:t>
            </a:r>
            <a:r>
              <a:rPr lang="en-US" dirty="0" err="1">
                <a:solidFill>
                  <a:srgbClr val="000000"/>
                </a:solidFill>
              </a:rPr>
              <a:t>prebaciti</a:t>
            </a:r>
            <a:r>
              <a:rPr lang="en-US" dirty="0">
                <a:solidFill>
                  <a:srgbClr val="000000"/>
                </a:solidFill>
              </a:rPr>
              <a:t> se </a:t>
            </a:r>
            <a:r>
              <a:rPr lang="en-US" dirty="0" err="1">
                <a:solidFill>
                  <a:srgbClr val="000000"/>
                </a:solidFill>
              </a:rPr>
              <a:t>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sledeću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tačku</a:t>
            </a:r>
            <a:r>
              <a:rPr lang="en-US" dirty="0">
                <a:solidFill>
                  <a:srgbClr val="000000"/>
                </a:solidFill>
              </a:rPr>
              <a:t> u </a:t>
            </a:r>
            <a:r>
              <a:rPr lang="en-US" dirty="0" err="1">
                <a:solidFill>
                  <a:srgbClr val="000000"/>
                </a:solidFill>
              </a:rPr>
              <a:t>sortiranom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nizu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dirty="0">
                <a:solidFill>
                  <a:srgbClr val="000000"/>
                </a:solidFill>
              </a:rPr>
              <a:t>Za </a:t>
            </a:r>
            <a:r>
              <a:rPr lang="en-US" dirty="0" err="1">
                <a:solidFill>
                  <a:srgbClr val="000000"/>
                </a:solidFill>
              </a:rPr>
              <a:t>odabrane</a:t>
            </a:r>
            <a:r>
              <a:rPr lang="en-US" dirty="0">
                <a:solidFill>
                  <a:srgbClr val="000000"/>
                </a:solidFill>
              </a:rPr>
              <a:t> tri </a:t>
            </a:r>
            <a:r>
              <a:rPr lang="en-US" dirty="0" err="1">
                <a:solidFill>
                  <a:srgbClr val="000000"/>
                </a:solidFill>
              </a:rPr>
              <a:t>tačke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potrebno</a:t>
            </a:r>
            <a:r>
              <a:rPr lang="en-US" dirty="0">
                <a:solidFill>
                  <a:srgbClr val="000000"/>
                </a:solidFill>
              </a:rPr>
              <a:t> je </a:t>
            </a:r>
            <a:r>
              <a:rPr lang="en-US" dirty="0" err="1">
                <a:solidFill>
                  <a:srgbClr val="000000"/>
                </a:solidFill>
              </a:rPr>
              <a:t>naći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vektorski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proizvod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dirty="0" err="1">
                <a:solidFill>
                  <a:srgbClr val="000000"/>
                </a:solidFill>
              </a:rPr>
              <a:t>Ako</a:t>
            </a:r>
            <a:r>
              <a:rPr lang="en-US" dirty="0">
                <a:solidFill>
                  <a:srgbClr val="000000"/>
                </a:solidFill>
              </a:rPr>
              <a:t> je </a:t>
            </a:r>
            <a:r>
              <a:rPr lang="en-US" dirty="0" err="1">
                <a:solidFill>
                  <a:srgbClr val="000000"/>
                </a:solidFill>
              </a:rPr>
              <a:t>vrednost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vektorskog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proizvoda</a:t>
            </a:r>
            <a:r>
              <a:rPr lang="en-US" dirty="0">
                <a:solidFill>
                  <a:srgbClr val="000000"/>
                </a:solidFill>
              </a:rPr>
              <a:t> 0, </a:t>
            </a:r>
            <a:r>
              <a:rPr lang="en-US" dirty="0" err="1">
                <a:solidFill>
                  <a:srgbClr val="000000"/>
                </a:solidFill>
              </a:rPr>
              <a:t>tačke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su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kolinearne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r>
              <a:rPr lang="en-US" dirty="0" err="1">
                <a:solidFill>
                  <a:srgbClr val="000000"/>
                </a:solidFill>
              </a:rPr>
              <a:t>Ako</a:t>
            </a:r>
            <a:r>
              <a:rPr lang="en-US" dirty="0">
                <a:solidFill>
                  <a:srgbClr val="000000"/>
                </a:solidFill>
              </a:rPr>
              <a:t> je </a:t>
            </a:r>
            <a:r>
              <a:rPr lang="en-US" dirty="0" err="1">
                <a:solidFill>
                  <a:srgbClr val="000000"/>
                </a:solidFill>
              </a:rPr>
              <a:t>dobijena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pozitivna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vrednost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tačke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obrazuju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i="1" u="sng" dirty="0" err="1">
                <a:solidFill>
                  <a:srgbClr val="DD462F"/>
                </a:solidFill>
              </a:rPr>
              <a:t>levi</a:t>
            </a:r>
            <a:r>
              <a:rPr lang="en-US" dirty="0">
                <a:solidFill>
                  <a:srgbClr val="000000"/>
                </a:solidFill>
              </a:rPr>
              <a:t>, a u </a:t>
            </a:r>
            <a:r>
              <a:rPr lang="en-US" dirty="0" err="1">
                <a:solidFill>
                  <a:srgbClr val="000000"/>
                </a:solidFill>
              </a:rPr>
              <a:t>suprotnom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i="1" u="sng" dirty="0" err="1">
                <a:solidFill>
                  <a:srgbClr val="DD462F"/>
                </a:solidFill>
              </a:rPr>
              <a:t>desni</a:t>
            </a:r>
            <a:r>
              <a:rPr lang="en-US" b="1" i="1" u="sng" dirty="0">
                <a:solidFill>
                  <a:srgbClr val="DD462F"/>
                </a:solidFill>
              </a:rPr>
              <a:t> </a:t>
            </a:r>
            <a:r>
              <a:rPr lang="en-US" b="1" i="1" u="sng" dirty="0" err="1">
                <a:solidFill>
                  <a:srgbClr val="DD462F"/>
                </a:solidFill>
              </a:rPr>
              <a:t>zaokret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FontTx/>
              <a:buChar char="-"/>
            </a:pP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5FA871-026E-45BA-AA7A-46DCBF0131AE}"/>
              </a:ext>
            </a:extLst>
          </p:cNvPr>
          <p:cNvSpPr txBox="1"/>
          <p:nvPr/>
        </p:nvSpPr>
        <p:spPr>
          <a:xfrm>
            <a:off x="8229600" y="2021840"/>
            <a:ext cx="530171" cy="2372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r-Latn-RS" dirty="0"/>
          </a:p>
        </p:txBody>
      </p:sp>
      <p:pic>
        <p:nvPicPr>
          <p:cNvPr id="4098" name="Picture 2" descr="Building a Minimal Convex Hull">
            <a:extLst>
              <a:ext uri="{FF2B5EF4-FFF2-40B4-BE49-F238E27FC236}">
                <a16:creationId xmlns:a16="http://schemas.microsoft.com/office/drawing/2014/main" id="{5E1343BD-BEEF-4D21-B6B0-634D4B005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4415" y="1712912"/>
            <a:ext cx="5470711" cy="37904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41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DŽARVISOV MARŠ</a:t>
            </a:r>
          </a:p>
        </p:txBody>
      </p:sp>
      <p:sp>
        <p:nvSpPr>
          <p:cNvPr id="30" name="Content Placeholder 17"/>
          <p:cNvSpPr txBox="1">
            <a:spLocks/>
          </p:cNvSpPr>
          <p:nvPr/>
        </p:nvSpPr>
        <p:spPr>
          <a:xfrm>
            <a:off x="521207" y="1559357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r>
              <a:rPr lang="en-US" b="1" dirty="0" err="1">
                <a:solidFill>
                  <a:srgbClr val="DD462F"/>
                </a:solidFill>
              </a:rPr>
              <a:t>Algoritam</a:t>
            </a:r>
            <a:r>
              <a:rPr lang="en-US" b="1" dirty="0">
                <a:solidFill>
                  <a:srgbClr val="DD462F"/>
                </a:solidFill>
              </a:rPr>
              <a:t> </a:t>
            </a:r>
            <a:r>
              <a:rPr lang="en-US" b="1" dirty="0" err="1">
                <a:solidFill>
                  <a:srgbClr val="DD462F"/>
                </a:solidFill>
              </a:rPr>
              <a:t>uvijanja</a:t>
            </a:r>
            <a:r>
              <a:rPr lang="en-US" b="1" dirty="0">
                <a:solidFill>
                  <a:srgbClr val="DD462F"/>
                </a:solidFill>
              </a:rPr>
              <a:t> </a:t>
            </a:r>
            <a:r>
              <a:rPr lang="en-US" b="1" dirty="0" err="1">
                <a:solidFill>
                  <a:srgbClr val="DD462F"/>
                </a:solidFill>
              </a:rPr>
              <a:t>poklona</a:t>
            </a:r>
            <a:r>
              <a:rPr lang="en-US" b="1" dirty="0">
                <a:solidFill>
                  <a:srgbClr val="DD462F"/>
                </a:solidFill>
              </a:rPr>
              <a:t> </a:t>
            </a:r>
            <a:r>
              <a:rPr lang="en-US" dirty="0"/>
              <a:t>je </a:t>
            </a:r>
            <a:r>
              <a:rPr lang="en-US" dirty="0" err="1"/>
              <a:t>dobio</a:t>
            </a:r>
            <a:r>
              <a:rPr lang="en-US" dirty="0"/>
              <a:t> </a:t>
            </a:r>
            <a:r>
              <a:rPr lang="en-US" dirty="0" err="1"/>
              <a:t>naziv</a:t>
            </a:r>
            <a:r>
              <a:rPr lang="en-US" dirty="0"/>
              <a:t> po </a:t>
            </a:r>
            <a:r>
              <a:rPr lang="en-US" dirty="0" err="1"/>
              <a:t>načinu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koji se </a:t>
            </a:r>
            <a:r>
              <a:rPr lang="en-US" dirty="0" err="1"/>
              <a:t>pronalaze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</a:t>
            </a:r>
            <a:r>
              <a:rPr lang="en-US" dirty="0" err="1"/>
              <a:t>konveksnog</a:t>
            </a:r>
            <a:r>
              <a:rPr lang="en-US" dirty="0"/>
              <a:t> </a:t>
            </a:r>
            <a:r>
              <a:rPr lang="en-US" dirty="0" err="1"/>
              <a:t>omotača</a:t>
            </a:r>
            <a:r>
              <a:rPr lang="en-US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Algoritam</a:t>
            </a:r>
            <a:r>
              <a:rPr lang="en-US" dirty="0"/>
              <a:t> je </a:t>
            </a:r>
            <a:r>
              <a:rPr lang="en-US" dirty="0" err="1"/>
              <a:t>nastao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optimizacija</a:t>
            </a:r>
            <a:r>
              <a:rPr lang="en-US" dirty="0"/>
              <a:t> </a:t>
            </a:r>
            <a:r>
              <a:rPr lang="en-US" dirty="0" err="1"/>
              <a:t>direktnog</a:t>
            </a:r>
            <a:r>
              <a:rPr lang="en-US" dirty="0"/>
              <a:t> </a:t>
            </a:r>
            <a:r>
              <a:rPr lang="en-US" dirty="0" err="1"/>
              <a:t>geometrijskog</a:t>
            </a:r>
            <a:r>
              <a:rPr lang="en-US" dirty="0"/>
              <a:t> </a:t>
            </a:r>
            <a:r>
              <a:rPr lang="en-US" dirty="0" err="1"/>
              <a:t>pristupa</a:t>
            </a:r>
            <a:r>
              <a:rPr lang="en-US" dirty="0"/>
              <a:t> za </a:t>
            </a:r>
            <a:r>
              <a:rPr lang="en-US" dirty="0" err="1"/>
              <a:t>određivanje</a:t>
            </a:r>
            <a:r>
              <a:rPr lang="en-US" dirty="0"/>
              <a:t> </a:t>
            </a:r>
            <a:r>
              <a:rPr lang="en-US" dirty="0" err="1"/>
              <a:t>konveksnog</a:t>
            </a:r>
            <a:r>
              <a:rPr lang="en-US" dirty="0"/>
              <a:t> </a:t>
            </a:r>
            <a:r>
              <a:rPr lang="en-US" dirty="0" err="1"/>
              <a:t>omotača</a:t>
            </a:r>
            <a:r>
              <a:rPr lang="en-US" dirty="0"/>
              <a:t>.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b="1" i="1" u="sng" dirty="0" err="1">
                <a:solidFill>
                  <a:srgbClr val="DD462F"/>
                </a:solidFill>
              </a:rPr>
              <a:t>Osnova</a:t>
            </a:r>
            <a:r>
              <a:rPr lang="en-US" b="1" dirty="0">
                <a:solidFill>
                  <a:srgbClr val="DD462F"/>
                </a:solidFill>
              </a:rPr>
              <a:t>:</a:t>
            </a:r>
            <a:r>
              <a:rPr lang="en-US" b="1" dirty="0"/>
              <a:t> </a:t>
            </a:r>
            <a:r>
              <a:rPr lang="en-US" dirty="0" err="1"/>
              <a:t>Postepeno</a:t>
            </a:r>
            <a:r>
              <a:rPr lang="en-US" dirty="0"/>
              <a:t> </a:t>
            </a:r>
            <a:r>
              <a:rPr lang="en-US" dirty="0" err="1"/>
              <a:t>proširivanje</a:t>
            </a:r>
            <a:r>
              <a:rPr lang="en-US" dirty="0"/>
              <a:t> puta </a:t>
            </a:r>
            <a:r>
              <a:rPr lang="en-US" dirty="0" err="1"/>
              <a:t>konveksnog</a:t>
            </a:r>
            <a:r>
              <a:rPr lang="en-US" dirty="0"/>
              <a:t> </a:t>
            </a:r>
            <a:r>
              <a:rPr lang="en-US" dirty="0" err="1"/>
              <a:t>omotača</a:t>
            </a:r>
            <a:r>
              <a:rPr lang="en-US" dirty="0"/>
              <a:t> (</a:t>
            </a:r>
            <a:r>
              <a:rPr lang="en-US" dirty="0" err="1"/>
              <a:t>čiode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konac</a:t>
            </a:r>
            <a:r>
              <a:rPr lang="en-US" dirty="0"/>
              <a:t>)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Osnova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je </a:t>
            </a:r>
            <a:r>
              <a:rPr lang="en-US" dirty="0" err="1"/>
              <a:t>odabir</a:t>
            </a:r>
            <a:r>
              <a:rPr lang="en-US" dirty="0"/>
              <a:t> </a:t>
            </a:r>
            <a:r>
              <a:rPr lang="en-US" dirty="0" err="1"/>
              <a:t>ekstremne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</a:t>
            </a:r>
            <a:r>
              <a:rPr lang="en-US" dirty="0" err="1"/>
              <a:t>datog</a:t>
            </a:r>
            <a:r>
              <a:rPr lang="en-US" dirty="0"/>
              <a:t> </a:t>
            </a:r>
            <a:r>
              <a:rPr lang="en-US" dirty="0" err="1"/>
              <a:t>skupa</a:t>
            </a:r>
            <a:r>
              <a:rPr lang="en-US" dirty="0"/>
              <a:t>,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zasigurno</a:t>
            </a:r>
            <a:r>
              <a:rPr lang="en-US" dirty="0"/>
              <a:t> </a:t>
            </a:r>
            <a:r>
              <a:rPr lang="en-US" dirty="0" err="1"/>
              <a:t>pripada</a:t>
            </a:r>
            <a:r>
              <a:rPr lang="en-US" dirty="0"/>
              <a:t> </a:t>
            </a:r>
            <a:r>
              <a:rPr lang="en-US" dirty="0" err="1"/>
              <a:t>konveksnom</a:t>
            </a:r>
            <a:r>
              <a:rPr lang="en-US" dirty="0"/>
              <a:t> </a:t>
            </a:r>
            <a:r>
              <a:rPr lang="en-US" dirty="0" err="1"/>
              <a:t>omotaču</a:t>
            </a:r>
            <a:r>
              <a:rPr lang="en-US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/>
              <a:t>Za </a:t>
            </a:r>
            <a:r>
              <a:rPr lang="en-US" dirty="0" err="1"/>
              <a:t>ekstremnu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 </a:t>
            </a:r>
            <a:r>
              <a:rPr lang="en-US" dirty="0" err="1"/>
              <a:t>uzima</a:t>
            </a:r>
            <a:r>
              <a:rPr lang="en-US" dirty="0"/>
              <a:t> se </a:t>
            </a:r>
            <a:r>
              <a:rPr lang="en-US" dirty="0" err="1"/>
              <a:t>ona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najmanjom</a:t>
            </a:r>
            <a:r>
              <a:rPr lang="en-US" dirty="0"/>
              <a:t> x-</a:t>
            </a:r>
            <a:r>
              <a:rPr lang="en-US" dirty="0" err="1"/>
              <a:t>koordinatom</a:t>
            </a:r>
            <a:r>
              <a:rPr lang="en-US" dirty="0"/>
              <a:t>, a </a:t>
            </a:r>
            <a:r>
              <a:rPr lang="en-US" dirty="0" err="1"/>
              <a:t>ukoliko</a:t>
            </a:r>
            <a:r>
              <a:rPr lang="en-US" dirty="0"/>
              <a:t> </a:t>
            </a:r>
            <a:r>
              <a:rPr lang="en-US" dirty="0" err="1"/>
              <a:t>ima</a:t>
            </a:r>
            <a:r>
              <a:rPr lang="en-US" dirty="0"/>
              <a:t> </a:t>
            </a:r>
            <a:r>
              <a:rPr lang="en-US" dirty="0" err="1"/>
              <a:t>više</a:t>
            </a:r>
            <a:r>
              <a:rPr lang="en-US" dirty="0"/>
              <a:t> </a:t>
            </a:r>
            <a:r>
              <a:rPr lang="en-US" dirty="0" err="1"/>
              <a:t>takvih</a:t>
            </a:r>
            <a:r>
              <a:rPr lang="en-US" dirty="0"/>
              <a:t> </a:t>
            </a:r>
            <a:r>
              <a:rPr lang="en-US" dirty="0" err="1"/>
              <a:t>onda</a:t>
            </a:r>
            <a:r>
              <a:rPr lang="en-US" dirty="0"/>
              <a:t> </a:t>
            </a:r>
            <a:r>
              <a:rPr lang="en-US" dirty="0" err="1"/>
              <a:t>onu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najmanjom</a:t>
            </a:r>
            <a:r>
              <a:rPr lang="en-US" dirty="0"/>
              <a:t> y-</a:t>
            </a:r>
            <a:r>
              <a:rPr lang="en-US" dirty="0" err="1"/>
              <a:t>koordinatom</a:t>
            </a:r>
            <a:r>
              <a:rPr lang="en-US" dirty="0"/>
              <a:t>.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Označiti</a:t>
            </a:r>
            <a:r>
              <a:rPr lang="en-US" dirty="0"/>
              <a:t> </a:t>
            </a:r>
            <a:r>
              <a:rPr lang="en-US" dirty="0" err="1"/>
              <a:t>početnu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p</a:t>
            </a:r>
            <a:r>
              <a:rPr lang="en-US" sz="1050" b="1" dirty="0">
                <a:solidFill>
                  <a:srgbClr val="DD462F"/>
                </a:solidFill>
              </a:rPr>
              <a:t>1</a:t>
            </a:r>
            <a:r>
              <a:rPr lang="en-US" sz="1050" dirty="0"/>
              <a:t>.</a:t>
            </a:r>
            <a:endParaRPr lang="en-US" dirty="0"/>
          </a:p>
        </p:txBody>
      </p:sp>
      <p:cxnSp>
        <p:nvCxnSpPr>
          <p:cNvPr id="20" name="Straight Connector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Table 9">
            <a:extLst>
              <a:ext uri="{FF2B5EF4-FFF2-40B4-BE49-F238E27FC236}">
                <a16:creationId xmlns:a16="http://schemas.microsoft.com/office/drawing/2014/main" id="{8D7DAE5D-B195-44CF-9BB2-82C32D16C8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2789900"/>
              </p:ext>
            </p:extLst>
          </p:nvPr>
        </p:nvGraphicFramePr>
        <p:xfrm>
          <a:off x="6620933" y="1794932"/>
          <a:ext cx="5215468" cy="4419601"/>
        </p:xfrm>
        <a:graphic>
          <a:graphicData uri="http://schemas.openxmlformats.org/drawingml/2006/table">
            <a:tbl>
              <a:tblPr firstRow="1" bandRow="1">
                <a:solidFill>
                  <a:srgbClr val="F8CFB6"/>
                </a:solidFill>
                <a:tableStyleId>{5C22544A-7EE6-4342-B048-85BDC9FD1C3A}</a:tableStyleId>
              </a:tblPr>
              <a:tblGrid>
                <a:gridCol w="5215468">
                  <a:extLst>
                    <a:ext uri="{9D8B030D-6E8A-4147-A177-3AD203B41FA5}">
                      <a16:colId xmlns:a16="http://schemas.microsoft.com/office/drawing/2014/main" val="4045409914"/>
                    </a:ext>
                  </a:extLst>
                </a:gridCol>
              </a:tblGrid>
              <a:tr h="4419601"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latin typeface="Consolas" panose="020B0609020204030204" pitchFamily="49" charset="0"/>
                        </a:rPr>
                        <a:t>Ulaz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: p1, p2 , ...,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pn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skup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tačaka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u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ravni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).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b="1" dirty="0" err="1">
                          <a:latin typeface="Consolas" panose="020B0609020204030204" pitchFamily="49" charset="0"/>
                        </a:rPr>
                        <a:t>Izlaz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: P 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konveksni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omotač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tačaka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p1, p2 , ...,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pn</a:t>
                      </a:r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begin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Neka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je P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prazan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skup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Neka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je p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najvećom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x-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koordinatom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(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najmanjom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y-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kooridnatom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ako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ima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više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tačaka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sa</a:t>
                      </a:r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najvećom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x-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koordinatom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Uključiti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 u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skup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 ;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Neka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je L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prava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paralelna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x-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osom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;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while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omotač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nije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završen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do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    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Neka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je q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tačka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za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koju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je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najmanji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ugao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    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između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L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–p–q–;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    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Uključiti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q u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skup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P ;</a:t>
                      </a:r>
                    </a:p>
                    <a:p>
                      <a:endParaRPr lang="en-US" sz="12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     L := </a:t>
                      </a:r>
                      <a:r>
                        <a:rPr lang="en-US" sz="1200" dirty="0" err="1">
                          <a:latin typeface="Consolas" panose="020B0609020204030204" pitchFamily="49" charset="0"/>
                        </a:rPr>
                        <a:t>prava</a:t>
                      </a:r>
                      <a:r>
                        <a:rPr lang="en-US" sz="1200" dirty="0">
                          <a:latin typeface="Consolas" panose="020B0609020204030204" pitchFamily="49" charset="0"/>
                        </a:rPr>
                        <a:t> –p–q– ;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     p := q;</a:t>
                      </a:r>
                    </a:p>
                    <a:p>
                      <a:r>
                        <a:rPr lang="en-US" sz="1200" dirty="0">
                          <a:latin typeface="Consolas" panose="020B0609020204030204" pitchFamily="49" charset="0"/>
                        </a:rPr>
                        <a:t>end</a:t>
                      </a:r>
                      <a:endParaRPr lang="sr-Latn-RS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D247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7930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DŽARVISOV MARŠ</a:t>
            </a:r>
          </a:p>
        </p:txBody>
      </p:sp>
      <p:sp>
        <p:nvSpPr>
          <p:cNvPr id="30" name="Content Placeholder 17"/>
          <p:cNvSpPr txBox="1">
            <a:spLocks/>
          </p:cNvSpPr>
          <p:nvPr/>
        </p:nvSpPr>
        <p:spPr>
          <a:xfrm>
            <a:off x="583942" y="2234424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Prolazeći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</a:t>
            </a:r>
            <a:r>
              <a:rPr lang="en-US" dirty="0" err="1"/>
              <a:t>skupa</a:t>
            </a:r>
            <a:r>
              <a:rPr lang="en-US" dirty="0"/>
              <a:t>, </a:t>
            </a:r>
            <a:r>
              <a:rPr lang="en-US" dirty="0" err="1"/>
              <a:t>pronaći</a:t>
            </a:r>
            <a:r>
              <a:rPr lang="en-US" dirty="0"/>
              <a:t> </a:t>
            </a:r>
            <a:r>
              <a:rPr lang="en-US" dirty="0" err="1"/>
              <a:t>onu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zajedno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početnom</a:t>
            </a:r>
            <a:r>
              <a:rPr lang="en-US" dirty="0"/>
              <a:t> </a:t>
            </a:r>
            <a:r>
              <a:rPr lang="en-US" dirty="0" err="1"/>
              <a:t>tačkom</a:t>
            </a:r>
            <a:r>
              <a:rPr lang="en-US" dirty="0"/>
              <a:t> </a:t>
            </a:r>
            <a:r>
              <a:rPr lang="en-US" dirty="0" err="1"/>
              <a:t>zaklapa</a:t>
            </a:r>
            <a:r>
              <a:rPr lang="en-US" dirty="0"/>
              <a:t> </a:t>
            </a:r>
            <a:r>
              <a:rPr lang="en-US" dirty="0" err="1"/>
              <a:t>najmanji</a:t>
            </a:r>
            <a:r>
              <a:rPr lang="en-US" dirty="0"/>
              <a:t> </a:t>
            </a:r>
            <a:r>
              <a:rPr lang="en-US" dirty="0" err="1"/>
              <a:t>ugao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x-</a:t>
            </a:r>
            <a:r>
              <a:rPr lang="en-US" dirty="0" err="1"/>
              <a:t>osom</a:t>
            </a:r>
            <a:r>
              <a:rPr lang="en-US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/>
              <a:t>Nova </a:t>
            </a:r>
            <a:r>
              <a:rPr lang="en-US" dirty="0" err="1"/>
              <a:t>tačka</a:t>
            </a:r>
            <a:r>
              <a:rPr lang="en-US" dirty="0"/>
              <a:t> </a:t>
            </a:r>
            <a:r>
              <a:rPr lang="en-US" dirty="0" err="1"/>
              <a:t>dobija</a:t>
            </a:r>
            <a:r>
              <a:rPr lang="en-US" dirty="0"/>
              <a:t> </a:t>
            </a:r>
            <a:r>
              <a:rPr lang="en-US" dirty="0" err="1"/>
              <a:t>vrednost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p2</a:t>
            </a:r>
            <a:r>
              <a:rPr lang="en-US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Postupak</a:t>
            </a:r>
            <a:r>
              <a:rPr lang="en-US" dirty="0"/>
              <a:t> se </a:t>
            </a:r>
            <a:r>
              <a:rPr lang="en-US" dirty="0" err="1"/>
              <a:t>zatim</a:t>
            </a:r>
            <a:r>
              <a:rPr lang="en-US" dirty="0"/>
              <a:t> </a:t>
            </a:r>
            <a:r>
              <a:rPr lang="en-US" dirty="0" err="1"/>
              <a:t>ponavlja</a:t>
            </a:r>
            <a:r>
              <a:rPr lang="en-US" dirty="0"/>
              <a:t> za </a:t>
            </a:r>
            <a:r>
              <a:rPr lang="en-US" dirty="0" err="1"/>
              <a:t>novu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 </a:t>
            </a:r>
            <a:r>
              <a:rPr lang="en-US" dirty="0" err="1"/>
              <a:t>omotača</a:t>
            </a:r>
            <a:r>
              <a:rPr lang="en-US" dirty="0"/>
              <a:t>. 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Pronalaženje</a:t>
            </a:r>
            <a:r>
              <a:rPr lang="en-US" dirty="0"/>
              <a:t> </a:t>
            </a:r>
            <a:r>
              <a:rPr lang="en-US" dirty="0" err="1"/>
              <a:t>sledeće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</a:t>
            </a:r>
            <a:r>
              <a:rPr lang="en-US" dirty="0" err="1"/>
              <a:t>omotača</a:t>
            </a:r>
            <a:r>
              <a:rPr lang="en-US" dirty="0"/>
              <a:t> </a:t>
            </a:r>
            <a:r>
              <a:rPr lang="en-US" dirty="0" err="1"/>
              <a:t>zahteva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(n-k) </a:t>
            </a:r>
            <a:r>
              <a:rPr lang="en-US" dirty="0" err="1"/>
              <a:t>koraka</a:t>
            </a:r>
            <a:r>
              <a:rPr lang="en-US" dirty="0"/>
              <a:t>, </a:t>
            </a:r>
            <a:r>
              <a:rPr lang="en-US" dirty="0" err="1"/>
              <a:t>gde</a:t>
            </a:r>
            <a:r>
              <a:rPr lang="en-US" dirty="0"/>
              <a:t> je </a:t>
            </a:r>
            <a:r>
              <a:rPr lang="en-US" b="1" dirty="0">
                <a:solidFill>
                  <a:srgbClr val="DD462F"/>
                </a:solidFill>
              </a:rPr>
              <a:t>n</a:t>
            </a:r>
            <a:r>
              <a:rPr lang="en-US" dirty="0"/>
              <a:t> </a:t>
            </a:r>
            <a:r>
              <a:rPr lang="en-US" b="1" i="1" dirty="0" err="1">
                <a:solidFill>
                  <a:srgbClr val="DD462F"/>
                </a:solidFill>
              </a:rPr>
              <a:t>ukupan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broj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tačaka</a:t>
            </a:r>
            <a:r>
              <a:rPr lang="en-US" dirty="0"/>
              <a:t>, a </a:t>
            </a:r>
            <a:r>
              <a:rPr lang="en-US" b="1" dirty="0">
                <a:solidFill>
                  <a:srgbClr val="DD462F"/>
                </a:solidFill>
              </a:rPr>
              <a:t>k</a:t>
            </a:r>
            <a:r>
              <a:rPr lang="en-US" dirty="0"/>
              <a:t> </a:t>
            </a:r>
            <a:r>
              <a:rPr lang="en-US" dirty="0" err="1"/>
              <a:t>broj</a:t>
            </a:r>
            <a:r>
              <a:rPr lang="en-US" dirty="0"/>
              <a:t> </a:t>
            </a:r>
            <a:r>
              <a:rPr lang="en-US" b="1" i="1" dirty="0" err="1">
                <a:solidFill>
                  <a:srgbClr val="DD462F"/>
                </a:solidFill>
              </a:rPr>
              <a:t>pronađenih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tačaka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omotača</a:t>
            </a:r>
            <a:r>
              <a:rPr lang="en-US" b="1" i="1" dirty="0"/>
              <a:t>.</a:t>
            </a:r>
          </a:p>
          <a:p>
            <a:pPr>
              <a:spcAft>
                <a:spcPts val="2000"/>
              </a:spcAft>
              <a:buFontTx/>
              <a:buChar char="-"/>
            </a:pPr>
            <a:r>
              <a:rPr lang="en-US" dirty="0" err="1"/>
              <a:t>Vremenska</a:t>
            </a:r>
            <a:r>
              <a:rPr lang="en-US" dirty="0"/>
              <a:t> </a:t>
            </a:r>
            <a:r>
              <a:rPr lang="en-US" dirty="0" err="1"/>
              <a:t>složenost</a:t>
            </a:r>
            <a:r>
              <a:rPr lang="en-US" dirty="0"/>
              <a:t> </a:t>
            </a:r>
            <a:r>
              <a:rPr lang="en-US" dirty="0" err="1"/>
              <a:t>algoritma</a:t>
            </a:r>
            <a:r>
              <a:rPr lang="en-US" dirty="0"/>
              <a:t> je</a:t>
            </a:r>
            <a:r>
              <a:rPr lang="en-US" b="1" dirty="0"/>
              <a:t> </a:t>
            </a:r>
            <a:r>
              <a:rPr lang="en-US" b="1" dirty="0">
                <a:solidFill>
                  <a:srgbClr val="DD462F"/>
                </a:solidFill>
              </a:rPr>
              <a:t>O(n)</a:t>
            </a:r>
            <a:r>
              <a:rPr lang="en-US" dirty="0"/>
              <a:t>.</a:t>
            </a:r>
          </a:p>
        </p:txBody>
      </p:sp>
      <p:cxnSp>
        <p:nvCxnSpPr>
          <p:cNvPr id="20" name="Straight Connector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Convex Hulls : the Jarvis March">
            <a:extLst>
              <a:ext uri="{FF2B5EF4-FFF2-40B4-BE49-F238E27FC236}">
                <a16:creationId xmlns:a16="http://schemas.microsoft.com/office/drawing/2014/main" id="{94B3C027-6735-47A4-A976-95394FEC2D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6821" y="1926640"/>
            <a:ext cx="4693085" cy="38835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8107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PRONALAŽENJE NAJBLIŽEG PARA TAČAKA</a:t>
            </a:r>
          </a:p>
        </p:txBody>
      </p:sp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521207" y="1746744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/>
              <a:t>1. </a:t>
            </a:r>
            <a:r>
              <a:rPr lang="en-US" dirty="0" err="1"/>
              <a:t>Pronaći</a:t>
            </a:r>
            <a:r>
              <a:rPr lang="en-US" dirty="0"/>
              <a:t> </a:t>
            </a:r>
            <a:r>
              <a:rPr lang="en-US" dirty="0" err="1"/>
              <a:t>središnju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 </a:t>
            </a:r>
            <a:r>
              <a:rPr lang="en-US" dirty="0" err="1"/>
              <a:t>sortirano</a:t>
            </a:r>
            <a:r>
              <a:rPr lang="en-US" dirty="0"/>
              <a:t> </a:t>
            </a:r>
            <a:r>
              <a:rPr lang="en-US" dirty="0" err="1"/>
              <a:t>niza</a:t>
            </a:r>
            <a:r>
              <a:rPr lang="en-US" dirty="0"/>
              <a:t>. </a:t>
            </a:r>
            <a:r>
              <a:rPr lang="en-US" dirty="0" err="1"/>
              <a:t>Uzeti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P[n/2]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središnju</a:t>
            </a:r>
            <a:r>
              <a:rPr lang="en-US" dirty="0"/>
              <a:t> </a:t>
            </a:r>
            <a:r>
              <a:rPr lang="en-US" dirty="0" err="1"/>
              <a:t>tačku</a:t>
            </a:r>
            <a:r>
              <a:rPr lang="en-US" dirty="0"/>
              <a:t>. 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dirty="0"/>
              <a:t>2. </a:t>
            </a:r>
            <a:r>
              <a:rPr lang="en-US" dirty="0" err="1"/>
              <a:t>Podelite</a:t>
            </a:r>
            <a:r>
              <a:rPr lang="en-US" dirty="0"/>
              <a:t> </a:t>
            </a:r>
            <a:r>
              <a:rPr lang="en-US" dirty="0" err="1"/>
              <a:t>dati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dve</a:t>
            </a:r>
            <a:r>
              <a:rPr lang="en-US" dirty="0"/>
              <a:t> </a:t>
            </a:r>
            <a:r>
              <a:rPr lang="en-US" dirty="0" err="1"/>
              <a:t>polovine</a:t>
            </a:r>
            <a:r>
              <a:rPr lang="en-US" dirty="0"/>
              <a:t>. </a:t>
            </a:r>
            <a:r>
              <a:rPr lang="en-US" dirty="0" err="1"/>
              <a:t>Prvi</a:t>
            </a:r>
            <a:r>
              <a:rPr lang="en-US" dirty="0"/>
              <a:t> </a:t>
            </a:r>
            <a:r>
              <a:rPr lang="en-US" dirty="0" err="1"/>
              <a:t>podniz</a:t>
            </a:r>
            <a:r>
              <a:rPr lang="en-US" dirty="0"/>
              <a:t> </a:t>
            </a:r>
            <a:r>
              <a:rPr lang="en-US" dirty="0" err="1"/>
              <a:t>sadrži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od </a:t>
            </a:r>
            <a:r>
              <a:rPr lang="en-US" b="1" dirty="0">
                <a:solidFill>
                  <a:srgbClr val="DD462F"/>
                </a:solidFill>
              </a:rPr>
              <a:t>P[0]</a:t>
            </a:r>
            <a:r>
              <a:rPr lang="en-US" dirty="0"/>
              <a:t> do </a:t>
            </a:r>
            <a:r>
              <a:rPr lang="en-US" b="1" dirty="0">
                <a:solidFill>
                  <a:srgbClr val="DD462F"/>
                </a:solidFill>
              </a:rPr>
              <a:t>P[n/2]</a:t>
            </a:r>
            <a:r>
              <a:rPr lang="en-US" dirty="0"/>
              <a:t>. </a:t>
            </a:r>
            <a:r>
              <a:rPr lang="en-US" dirty="0" err="1"/>
              <a:t>Drugi</a:t>
            </a:r>
            <a:r>
              <a:rPr lang="en-US" dirty="0"/>
              <a:t> </a:t>
            </a:r>
            <a:r>
              <a:rPr lang="en-US" dirty="0" err="1"/>
              <a:t>podniz</a:t>
            </a:r>
            <a:r>
              <a:rPr lang="en-US" dirty="0"/>
              <a:t> </a:t>
            </a:r>
            <a:r>
              <a:rPr lang="en-US" dirty="0" err="1"/>
              <a:t>sadrži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od </a:t>
            </a:r>
            <a:r>
              <a:rPr lang="en-US" b="1" dirty="0">
                <a:solidFill>
                  <a:srgbClr val="DD462F"/>
                </a:solidFill>
              </a:rPr>
              <a:t>P[n/2+1] </a:t>
            </a:r>
            <a:r>
              <a:rPr lang="en-US" dirty="0"/>
              <a:t>do </a:t>
            </a:r>
            <a:r>
              <a:rPr lang="en-US" b="1" dirty="0">
                <a:solidFill>
                  <a:srgbClr val="DD462F"/>
                </a:solidFill>
              </a:rPr>
              <a:t>P[n-1]</a:t>
            </a:r>
            <a:r>
              <a:rPr lang="en-US" dirty="0"/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dirty="0"/>
              <a:t>3. </a:t>
            </a:r>
            <a:r>
              <a:rPr lang="en-US" dirty="0" err="1"/>
              <a:t>Ponovo</a:t>
            </a:r>
            <a:r>
              <a:rPr lang="en-US" dirty="0"/>
              <a:t> </a:t>
            </a:r>
            <a:r>
              <a:rPr lang="en-US" dirty="0" err="1"/>
              <a:t>pronaći</a:t>
            </a:r>
            <a:r>
              <a:rPr lang="en-US" dirty="0"/>
              <a:t> </a:t>
            </a:r>
            <a:r>
              <a:rPr lang="en-US" dirty="0" err="1"/>
              <a:t>najmanje</a:t>
            </a:r>
            <a:r>
              <a:rPr lang="en-US" dirty="0"/>
              <a:t> </a:t>
            </a:r>
            <a:r>
              <a:rPr lang="en-US" dirty="0" err="1"/>
              <a:t>razdaljine</a:t>
            </a:r>
            <a:r>
              <a:rPr lang="en-US" dirty="0"/>
              <a:t> u </a:t>
            </a:r>
            <a:r>
              <a:rPr lang="en-US" dirty="0" err="1"/>
              <a:t>oba</a:t>
            </a:r>
            <a:r>
              <a:rPr lang="en-US" dirty="0"/>
              <a:t> </a:t>
            </a:r>
            <a:r>
              <a:rPr lang="en-US" dirty="0" err="1"/>
              <a:t>podniza</a:t>
            </a:r>
            <a:r>
              <a:rPr lang="en-US" dirty="0"/>
              <a:t>. </a:t>
            </a:r>
            <a:r>
              <a:rPr lang="en-US" dirty="0" err="1"/>
              <a:t>Neka</a:t>
            </a:r>
            <a:r>
              <a:rPr lang="en-US" dirty="0"/>
              <a:t> </a:t>
            </a:r>
            <a:r>
              <a:rPr lang="en-US" dirty="0" err="1"/>
              <a:t>razdaljine</a:t>
            </a:r>
            <a:r>
              <a:rPr lang="en-US" dirty="0"/>
              <a:t> </a:t>
            </a:r>
            <a:r>
              <a:rPr lang="en-US" dirty="0" err="1"/>
              <a:t>budu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dl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dr</a:t>
            </a:r>
            <a:r>
              <a:rPr lang="en-US" dirty="0"/>
              <a:t>. </a:t>
            </a:r>
            <a:r>
              <a:rPr lang="en-US" dirty="0" err="1"/>
              <a:t>Pronađći</a:t>
            </a:r>
            <a:r>
              <a:rPr lang="en-US" dirty="0"/>
              <a:t> minimum </a:t>
            </a:r>
            <a:r>
              <a:rPr lang="en-US" b="1" dirty="0">
                <a:solidFill>
                  <a:srgbClr val="DD462F"/>
                </a:solidFill>
              </a:rPr>
              <a:t>dl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dr</a:t>
            </a:r>
            <a:r>
              <a:rPr lang="en-US" dirty="0"/>
              <a:t>. </a:t>
            </a:r>
            <a:r>
              <a:rPr lang="en-US" dirty="0" err="1"/>
              <a:t>Neka</a:t>
            </a:r>
            <a:r>
              <a:rPr lang="en-US" dirty="0"/>
              <a:t> minimum </a:t>
            </a:r>
            <a:r>
              <a:rPr lang="en-US" dirty="0" err="1"/>
              <a:t>bude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d</a:t>
            </a:r>
            <a:r>
              <a:rPr lang="en-US" dirty="0"/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dirty="0"/>
              <a:t>4.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prethodna</a:t>
            </a:r>
            <a:r>
              <a:rPr lang="en-US" dirty="0"/>
              <a:t> 3 </a:t>
            </a:r>
            <a:r>
              <a:rPr lang="en-US" dirty="0" err="1"/>
              <a:t>koraka</a:t>
            </a:r>
            <a:r>
              <a:rPr lang="en-US" dirty="0"/>
              <a:t>, </a:t>
            </a:r>
            <a:r>
              <a:rPr lang="en-US" dirty="0" err="1"/>
              <a:t>dobijena</a:t>
            </a:r>
            <a:r>
              <a:rPr lang="en-US" dirty="0"/>
              <a:t> je </a:t>
            </a:r>
            <a:r>
              <a:rPr lang="en-US" b="1" i="1" dirty="0" err="1">
                <a:solidFill>
                  <a:srgbClr val="DD462F"/>
                </a:solidFill>
              </a:rPr>
              <a:t>gornja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granica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minimalne</a:t>
            </a:r>
            <a:r>
              <a:rPr lang="en-US" b="1" i="1" dirty="0">
                <a:solidFill>
                  <a:srgbClr val="DD462F"/>
                </a:solidFill>
              </a:rPr>
              <a:t> </a:t>
            </a:r>
            <a:r>
              <a:rPr lang="en-US" b="1" i="1" dirty="0" err="1">
                <a:solidFill>
                  <a:srgbClr val="DD462F"/>
                </a:solidFill>
              </a:rPr>
              <a:t>udaljenosti</a:t>
            </a:r>
            <a:r>
              <a:rPr lang="en-US" dirty="0"/>
              <a:t>.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treba</a:t>
            </a:r>
            <a:r>
              <a:rPr lang="en-US" dirty="0"/>
              <a:t> </a:t>
            </a:r>
            <a:r>
              <a:rPr lang="en-US" dirty="0" err="1"/>
              <a:t>razmotriti</a:t>
            </a:r>
            <a:r>
              <a:rPr lang="en-US" dirty="0"/>
              <a:t> </a:t>
            </a:r>
            <a:r>
              <a:rPr lang="en-US" dirty="0" err="1"/>
              <a:t>parove</a:t>
            </a:r>
            <a:r>
              <a:rPr lang="en-US" dirty="0"/>
              <a:t> </a:t>
            </a:r>
            <a:r>
              <a:rPr lang="en-US" dirty="0" err="1"/>
              <a:t>tako</a:t>
            </a:r>
            <a:r>
              <a:rPr lang="en-US" dirty="0"/>
              <a:t> da je </a:t>
            </a:r>
            <a:r>
              <a:rPr lang="en-US" dirty="0" err="1"/>
              <a:t>jedna</a:t>
            </a:r>
            <a:r>
              <a:rPr lang="en-US" dirty="0"/>
              <a:t> </a:t>
            </a:r>
            <a:r>
              <a:rPr lang="en-US" dirty="0" err="1"/>
              <a:t>tačka</a:t>
            </a:r>
            <a:r>
              <a:rPr lang="en-US" dirty="0"/>
              <a:t> u </a:t>
            </a:r>
            <a:r>
              <a:rPr lang="en-US" dirty="0" err="1"/>
              <a:t>paru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leve</a:t>
            </a:r>
            <a:r>
              <a:rPr lang="en-US" dirty="0"/>
              <a:t> </a:t>
            </a:r>
            <a:r>
              <a:rPr lang="en-US" dirty="0" err="1"/>
              <a:t>polovine</a:t>
            </a:r>
            <a:r>
              <a:rPr lang="en-US" dirty="0"/>
              <a:t>, a </a:t>
            </a:r>
            <a:r>
              <a:rPr lang="en-US" dirty="0" err="1"/>
              <a:t>druga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desne</a:t>
            </a:r>
            <a:r>
              <a:rPr lang="en-US" dirty="0"/>
              <a:t> </a:t>
            </a:r>
            <a:r>
              <a:rPr lang="en-US" dirty="0" err="1"/>
              <a:t>polovine</a:t>
            </a:r>
            <a:r>
              <a:rPr lang="en-US" dirty="0"/>
              <a:t>. 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Povući</a:t>
            </a:r>
            <a:r>
              <a:rPr lang="en-US" dirty="0"/>
              <a:t> </a:t>
            </a:r>
            <a:r>
              <a:rPr lang="en-US" dirty="0" err="1"/>
              <a:t>vertikalnu</a:t>
            </a:r>
            <a:r>
              <a:rPr lang="en-US" dirty="0"/>
              <a:t> </a:t>
            </a:r>
            <a:r>
              <a:rPr lang="en-US" dirty="0" err="1"/>
              <a:t>liniju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prolazi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P[n/2]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pronaći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tačke</a:t>
            </a:r>
            <a:r>
              <a:rPr lang="en-US" dirty="0"/>
              <a:t> </a:t>
            </a:r>
            <a:r>
              <a:rPr lang="en-US" dirty="0" err="1"/>
              <a:t>čija</a:t>
            </a:r>
            <a:r>
              <a:rPr lang="en-US" dirty="0"/>
              <a:t> je </a:t>
            </a:r>
            <a:r>
              <a:rPr lang="en-US" dirty="0" err="1"/>
              <a:t>koordinata</a:t>
            </a:r>
            <a:r>
              <a:rPr lang="en-US" dirty="0"/>
              <a:t> x </a:t>
            </a:r>
            <a:r>
              <a:rPr lang="en-US" dirty="0" err="1"/>
              <a:t>bliža</a:t>
            </a:r>
            <a:r>
              <a:rPr lang="en-US" dirty="0"/>
              <a:t> od d do </a:t>
            </a:r>
            <a:r>
              <a:rPr lang="en-US" dirty="0" err="1"/>
              <a:t>srednje</a:t>
            </a:r>
            <a:r>
              <a:rPr lang="en-US" dirty="0"/>
              <a:t> </a:t>
            </a:r>
            <a:r>
              <a:rPr lang="en-US" dirty="0" err="1"/>
              <a:t>vertikalne</a:t>
            </a:r>
            <a:r>
              <a:rPr lang="en-US" dirty="0"/>
              <a:t> </a:t>
            </a:r>
            <a:r>
              <a:rPr lang="en-US" dirty="0" err="1"/>
              <a:t>linije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Napraviti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</a:t>
            </a:r>
            <a:r>
              <a:rPr lang="en-US" dirty="0" err="1"/>
              <a:t>traka</a:t>
            </a:r>
            <a:r>
              <a:rPr lang="en-US" dirty="0"/>
              <a:t> </a:t>
            </a:r>
            <a:r>
              <a:rPr lang="en-US" dirty="0" err="1"/>
              <a:t>svih</a:t>
            </a:r>
            <a:r>
              <a:rPr lang="en-US" dirty="0"/>
              <a:t> </a:t>
            </a:r>
            <a:r>
              <a:rPr lang="en-US" dirty="0" err="1"/>
              <a:t>takvih</a:t>
            </a:r>
            <a:r>
              <a:rPr lang="en-US" dirty="0"/>
              <a:t> </a:t>
            </a:r>
            <a:r>
              <a:rPr lang="en-US" dirty="0" err="1"/>
              <a:t>tačaka</a:t>
            </a:r>
            <a:r>
              <a:rPr lang="en-US" dirty="0"/>
              <a:t>. </a:t>
            </a:r>
          </a:p>
        </p:txBody>
      </p:sp>
      <p:pic>
        <p:nvPicPr>
          <p:cNvPr id="6153" name="Picture 9">
            <a:extLst>
              <a:ext uri="{FF2B5EF4-FFF2-40B4-BE49-F238E27FC236}">
                <a16:creationId xmlns:a16="http://schemas.microsoft.com/office/drawing/2014/main" id="{6B6E0613-B348-4BE4-80A2-A66E81599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0553" y="1746744"/>
            <a:ext cx="5137638" cy="41119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PRONALAŽENJE NAJBLIŽEG PARA TAČAKA</a:t>
            </a:r>
          </a:p>
        </p:txBody>
      </p:sp>
      <p:pic>
        <p:nvPicPr>
          <p:cNvPr id="6151" name="Picture 7" descr="Closest Pair of Points using Divide and Conquer algorithm - GeeksforGeeks">
            <a:extLst>
              <a:ext uri="{FF2B5EF4-FFF2-40B4-BE49-F238E27FC236}">
                <a16:creationId xmlns:a16="http://schemas.microsoft.com/office/drawing/2014/main" id="{2E080858-66CB-477D-A58D-A15F4085B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2413" y="1676400"/>
            <a:ext cx="4577585" cy="436911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ontent Placeholder 17">
            <a:extLst>
              <a:ext uri="{FF2B5EF4-FFF2-40B4-BE49-F238E27FC236}">
                <a16:creationId xmlns:a16="http://schemas.microsoft.com/office/drawing/2014/main" id="{C1E8BEC7-230B-43C8-88CB-032E212CC586}"/>
              </a:ext>
            </a:extLst>
          </p:cNvPr>
          <p:cNvSpPr txBox="1">
            <a:spLocks/>
          </p:cNvSpPr>
          <p:nvPr/>
        </p:nvSpPr>
        <p:spPr>
          <a:xfrm>
            <a:off x="627887" y="2722104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en-US" dirty="0"/>
              <a:t>5. </a:t>
            </a:r>
            <a:r>
              <a:rPr lang="en-US" dirty="0" err="1"/>
              <a:t>Sortirati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</a:t>
            </a:r>
            <a:r>
              <a:rPr lang="en-US" dirty="0" err="1"/>
              <a:t>traka</a:t>
            </a:r>
            <a:r>
              <a:rPr lang="en-US" dirty="0"/>
              <a:t> po y </a:t>
            </a:r>
            <a:r>
              <a:rPr lang="en-US" dirty="0" err="1"/>
              <a:t>koordinatama</a:t>
            </a:r>
            <a:r>
              <a:rPr lang="en-US" dirty="0"/>
              <a:t>. </a:t>
            </a:r>
            <a:r>
              <a:rPr lang="en-US" dirty="0" err="1"/>
              <a:t>Složenost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je </a:t>
            </a:r>
            <a:br>
              <a:rPr lang="en-US" dirty="0"/>
            </a:br>
            <a:r>
              <a:rPr lang="en-US" b="1" dirty="0">
                <a:solidFill>
                  <a:srgbClr val="DD462F"/>
                </a:solidFill>
              </a:rPr>
              <a:t>O(n </a:t>
            </a:r>
            <a:r>
              <a:rPr lang="en-US" b="1" dirty="0" err="1">
                <a:solidFill>
                  <a:srgbClr val="DD462F"/>
                </a:solidFill>
              </a:rPr>
              <a:t>logn</a:t>
            </a:r>
            <a:r>
              <a:rPr lang="en-US" b="1" dirty="0">
                <a:solidFill>
                  <a:srgbClr val="DD462F"/>
                </a:solidFill>
              </a:rPr>
              <a:t>)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Može</a:t>
            </a:r>
            <a:r>
              <a:rPr lang="en-US" dirty="0"/>
              <a:t> se </a:t>
            </a:r>
            <a:r>
              <a:rPr lang="en-US" dirty="0" err="1"/>
              <a:t>optimizovati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b="1" dirty="0">
                <a:solidFill>
                  <a:srgbClr val="DD462F"/>
                </a:solidFill>
              </a:rPr>
              <a:t>O(n) </a:t>
            </a:r>
            <a:r>
              <a:rPr lang="en-US" dirty="0" err="1"/>
              <a:t>tako</a:t>
            </a:r>
            <a:r>
              <a:rPr lang="en-US" dirty="0"/>
              <a:t> </a:t>
            </a:r>
            <a:r>
              <a:rPr lang="en-US" dirty="0" err="1"/>
              <a:t>što</a:t>
            </a:r>
            <a:r>
              <a:rPr lang="en-US" dirty="0"/>
              <a:t> </a:t>
            </a:r>
            <a:r>
              <a:rPr lang="en-US" dirty="0" err="1"/>
              <a:t>će</a:t>
            </a:r>
            <a:r>
              <a:rPr lang="en-US" dirty="0"/>
              <a:t> se </a:t>
            </a:r>
            <a:r>
              <a:rPr lang="en-US" dirty="0" err="1"/>
              <a:t>ponovo</a:t>
            </a:r>
            <a:r>
              <a:rPr lang="en-US" dirty="0"/>
              <a:t> </a:t>
            </a:r>
            <a:r>
              <a:rPr lang="en-US" dirty="0" err="1"/>
              <a:t>sortirati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objediniti</a:t>
            </a:r>
            <a:r>
              <a:rPr lang="en-US" dirty="0"/>
              <a:t>.</a:t>
            </a:r>
          </a:p>
          <a:p>
            <a:pPr marL="0" indent="0">
              <a:spcAft>
                <a:spcPts val="2000"/>
              </a:spcAft>
              <a:buNone/>
            </a:pPr>
            <a:r>
              <a:rPr lang="en-US" dirty="0"/>
              <a:t>6. </a:t>
            </a:r>
            <a:r>
              <a:rPr lang="en-US" dirty="0" err="1"/>
              <a:t>Pronaći</a:t>
            </a:r>
            <a:r>
              <a:rPr lang="en-US" dirty="0"/>
              <a:t> </a:t>
            </a:r>
            <a:r>
              <a:rPr lang="en-US" dirty="0" err="1"/>
              <a:t>najmanju</a:t>
            </a:r>
            <a:r>
              <a:rPr lang="en-US" dirty="0"/>
              <a:t> </a:t>
            </a:r>
            <a:r>
              <a:rPr lang="en-US" dirty="0" err="1"/>
              <a:t>razdaljinu</a:t>
            </a:r>
            <a:r>
              <a:rPr lang="en-US" dirty="0"/>
              <a:t> u </a:t>
            </a:r>
            <a:r>
              <a:rPr lang="en-US" dirty="0" err="1"/>
              <a:t>nizu</a:t>
            </a:r>
            <a:r>
              <a:rPr lang="en-US" dirty="0"/>
              <a:t> </a:t>
            </a:r>
            <a:r>
              <a:rPr lang="en-US" dirty="0" err="1"/>
              <a:t>traka</a:t>
            </a:r>
            <a:endParaRPr lang="en-US" dirty="0"/>
          </a:p>
          <a:p>
            <a:pPr marL="0" indent="0">
              <a:spcAft>
                <a:spcPts val="2000"/>
              </a:spcAft>
              <a:buNone/>
            </a:pPr>
            <a:r>
              <a:rPr lang="en-US" dirty="0"/>
              <a:t>7. </a:t>
            </a:r>
            <a:r>
              <a:rPr lang="en-US" dirty="0" err="1"/>
              <a:t>Vratiti</a:t>
            </a:r>
            <a:r>
              <a:rPr lang="en-US" dirty="0"/>
              <a:t> minimum d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rastojanje</a:t>
            </a:r>
            <a:r>
              <a:rPr lang="en-US" dirty="0"/>
              <a:t> </a:t>
            </a:r>
            <a:r>
              <a:rPr lang="en-US" dirty="0" err="1"/>
              <a:t>izračunato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osnovu</a:t>
            </a:r>
            <a:r>
              <a:rPr lang="en-US" dirty="0"/>
              <a:t> </a:t>
            </a:r>
            <a:r>
              <a:rPr lang="en-US" dirty="0" err="1"/>
              <a:t>najmanje</a:t>
            </a:r>
            <a:r>
              <a:rPr lang="en-US" dirty="0"/>
              <a:t> </a:t>
            </a:r>
            <a:r>
              <a:rPr lang="en-US" dirty="0" err="1"/>
              <a:t>razdaljine</a:t>
            </a:r>
            <a:r>
              <a:rPr lang="en-US" dirty="0"/>
              <a:t> u </a:t>
            </a:r>
            <a:r>
              <a:rPr lang="en-US" dirty="0" err="1"/>
              <a:t>nizu</a:t>
            </a:r>
            <a:r>
              <a:rPr lang="en-US" dirty="0"/>
              <a:t> </a:t>
            </a:r>
            <a:r>
              <a:rPr lang="en-US" dirty="0" err="1"/>
              <a:t>traka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5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_fixed.potx" id="{9A9BE078-57A7-48B2-9D33-8EFC365D262A}" vid="{66905093-CF97-471D-A25F-2AFDA55216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{C4261170-947E-491B-8570-13FFC3794D7F}tf10001108_win32</Template>
  <TotalTime>289</TotalTime>
  <Words>1575</Words>
  <Application>Microsoft Office PowerPoint</Application>
  <PresentationFormat>Widescreen</PresentationFormat>
  <Paragraphs>126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Segoe UI</vt:lpstr>
      <vt:lpstr>Segoe UI Light</vt:lpstr>
      <vt:lpstr>Segoe UI Semibold</vt:lpstr>
      <vt:lpstr>WelcomeDoc</vt:lpstr>
      <vt:lpstr>RAČUNARSKA GEOMETRIJA</vt:lpstr>
      <vt:lpstr>PRONALAŽENJE KONVEKSNE OBLASTI</vt:lpstr>
      <vt:lpstr>METODE ZA PRONALAŽENJE KONVEKSNE OBLASTI</vt:lpstr>
      <vt:lpstr>GREJAMOVO SKENIRANJE</vt:lpstr>
      <vt:lpstr>GREJAMOVO SKENIRANJE</vt:lpstr>
      <vt:lpstr>DŽARVISOV MARŠ</vt:lpstr>
      <vt:lpstr>DŽARVISOV MARŠ</vt:lpstr>
      <vt:lpstr>PRONALAŽENJE NAJBLIŽEG PARA TAČAKA</vt:lpstr>
      <vt:lpstr>PRONALAŽENJE NAJBLIŽEG PARA TAČAKA</vt:lpstr>
      <vt:lpstr>ISTERIVAČI DUHOVA I DUHOVI</vt:lpstr>
      <vt:lpstr>ISTERIVAČI DUHOVA I DUHOVI</vt:lpstr>
      <vt:lpstr>ODABIR (SKUPLJANJE) ŠTAPIĆA</vt:lpstr>
      <vt:lpstr>ODABIR (SKUPLJANJE) ŠTAPIĆA</vt:lpstr>
      <vt:lpstr>ODABIR (SKUPLJANJE) ŠTAPIĆA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RAČUNARSKA GEOMETRIJA</dc:title>
  <dc:creator>Данијел Јовановић</dc:creator>
  <cp:keywords/>
  <cp:lastModifiedBy>Данијел Јовановић</cp:lastModifiedBy>
  <cp:revision>112</cp:revision>
  <dcterms:created xsi:type="dcterms:W3CDTF">2021-12-26T19:39:49Z</dcterms:created>
  <dcterms:modified xsi:type="dcterms:W3CDTF">2021-12-27T08:43:28Z</dcterms:modified>
  <cp:version/>
</cp:coreProperties>
</file>